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972" r:id="rId3"/>
  </p:sldMasterIdLst>
  <p:notesMasterIdLst>
    <p:notesMasterId r:id="rId14"/>
  </p:notesMasterIdLst>
  <p:sldIdLst>
    <p:sldId id="348" r:id="rId4"/>
    <p:sldId id="263" r:id="rId5"/>
    <p:sldId id="360" r:id="rId6"/>
    <p:sldId id="358" r:id="rId7"/>
    <p:sldId id="363" r:id="rId8"/>
    <p:sldId id="355" r:id="rId9"/>
    <p:sldId id="353" r:id="rId10"/>
    <p:sldId id="362" r:id="rId11"/>
    <p:sldId id="357" r:id="rId12"/>
    <p:sldId id="351" r:id="rId13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00B0F0"/>
    <a:srgbClr val="0091EA"/>
    <a:srgbClr val="FF0000"/>
    <a:srgbClr val="00B4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5" d="100"/>
          <a:sy n="115" d="100"/>
        </p:scale>
        <p:origin x="153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Структура валют в </a:t>
            </a:r>
            <a:r>
              <a:rPr lang="ru-RU" sz="1200" dirty="0" smtClean="0">
                <a:solidFill>
                  <a:schemeClr val="tx1"/>
                </a:solidFill>
              </a:rPr>
              <a:t>расчетах</a:t>
            </a:r>
          </a:p>
          <a:p>
            <a:pPr>
              <a:defRPr sz="1200">
                <a:solidFill>
                  <a:schemeClr val="tx1"/>
                </a:solidFill>
              </a:defRPr>
            </a:pPr>
            <a:r>
              <a:rPr lang="ru-RU" sz="1200" dirty="0" smtClean="0">
                <a:solidFill>
                  <a:schemeClr val="tx1"/>
                </a:solidFill>
              </a:rPr>
              <a:t> январь </a:t>
            </a:r>
            <a:r>
              <a:rPr lang="ru-RU" sz="1200" b="1" dirty="0">
                <a:solidFill>
                  <a:schemeClr val="tx1"/>
                </a:solidFill>
              </a:rPr>
              <a:t>2022</a:t>
            </a:r>
            <a:r>
              <a:rPr lang="ru-RU" sz="1200" dirty="0">
                <a:solidFill>
                  <a:schemeClr val="tx1"/>
                </a:solidFill>
              </a:rPr>
              <a:t> года</a:t>
            </a:r>
          </a:p>
        </c:rich>
      </c:tx>
      <c:layout>
        <c:manualLayout>
          <c:xMode val="edge"/>
          <c:yMode val="edge"/>
          <c:x val="0.2400624443709660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21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Лист1!$B$9</c:f>
              <c:strCache>
                <c:ptCount val="1"/>
                <c:pt idx="0">
                  <c:v>янв.22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B44-4BD5-9296-765010AB4AE6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B44-4BD5-9296-765010AB4AE6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B44-4BD5-9296-765010AB4AE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B44-4BD5-9296-765010AB4AE6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fld id="{41398624-36A1-48F2-96FE-DEDA2133DE13}" type="CATEGORYNAME">
                      <a:rPr lang="en-US">
                        <a:solidFill>
                          <a:srgbClr val="FF0000"/>
                        </a:solidFill>
                      </a:rPr>
                      <a:pPr/>
                      <a:t>[ИМЯ КАТЕГОРИИ]</a:t>
                    </a:fld>
                    <a:r>
                      <a:rPr lang="en-US" baseline="0" dirty="0">
                        <a:solidFill>
                          <a:srgbClr val="FF0000"/>
                        </a:solidFill>
                      </a:rPr>
                      <a:t>
</a:t>
                    </a:r>
                    <a:fld id="{3F7A6A93-6066-48EC-8DD0-386E3480B8E5}" type="VALUE">
                      <a:rPr lang="en-US" baseline="0">
                        <a:solidFill>
                          <a:srgbClr val="FF0000"/>
                        </a:solidFill>
                      </a:rPr>
                      <a:pPr/>
                      <a:t>[ЗНАЧЕНИЕ]</a:t>
                    </a:fld>
                    <a:endParaRPr lang="en-US" baseline="0" dirty="0">
                      <a:solidFill>
                        <a:srgbClr val="FF0000"/>
                      </a:solidFill>
                    </a:endParaRPr>
                  </a:p>
                </c:rich>
              </c:tx>
              <c:dLblPos val="outEnd"/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B44-4BD5-9296-765010AB4AE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1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Лист1!$A$10:$A$13</c:f>
              <c:strCache>
                <c:ptCount val="4"/>
                <c:pt idx="0">
                  <c:v>USD+EUR</c:v>
                </c:pt>
                <c:pt idx="1">
                  <c:v>CNY</c:v>
                </c:pt>
                <c:pt idx="2">
                  <c:v>RUR</c:v>
                </c:pt>
                <c:pt idx="3">
                  <c:v>OTHER</c:v>
                </c:pt>
              </c:strCache>
            </c:strRef>
          </c:cat>
          <c:val>
            <c:numRef>
              <c:f>Лист1!$B$10:$B$13</c:f>
              <c:numCache>
                <c:formatCode>0.0%</c:formatCode>
                <c:ptCount val="4"/>
                <c:pt idx="0">
                  <c:v>0.65</c:v>
                </c:pt>
                <c:pt idx="1">
                  <c:v>0.04</c:v>
                </c:pt>
                <c:pt idx="2">
                  <c:v>0.28999999999999998</c:v>
                </c:pt>
                <c:pt idx="3">
                  <c:v>2.0000000000000018E-2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B44-4BD5-9296-765010AB4A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Структура валют в расчетах </a:t>
            </a:r>
            <a:endParaRPr lang="ru-RU" sz="1200" dirty="0" smtClean="0">
              <a:solidFill>
                <a:schemeClr val="tx1"/>
              </a:solidFill>
            </a:endParaRPr>
          </a:p>
          <a:p>
            <a:pPr>
              <a:defRPr sz="1200">
                <a:solidFill>
                  <a:schemeClr val="tx1"/>
                </a:solidFill>
              </a:defRPr>
            </a:pPr>
            <a:r>
              <a:rPr lang="ru-RU" sz="1200" dirty="0" smtClean="0">
                <a:solidFill>
                  <a:schemeClr val="tx1"/>
                </a:solidFill>
              </a:rPr>
              <a:t>январь </a:t>
            </a:r>
            <a:r>
              <a:rPr lang="ru-RU" sz="1200" b="1" dirty="0">
                <a:solidFill>
                  <a:schemeClr val="tx1"/>
                </a:solidFill>
              </a:rPr>
              <a:t>2023</a:t>
            </a:r>
            <a:r>
              <a:rPr lang="ru-RU" sz="1200" dirty="0">
                <a:solidFill>
                  <a:schemeClr val="tx1"/>
                </a:solidFill>
              </a:rPr>
              <a:t> года</a:t>
            </a:r>
          </a:p>
        </c:rich>
      </c:tx>
      <c:layout>
        <c:manualLayout>
          <c:xMode val="edge"/>
          <c:yMode val="edge"/>
          <c:x val="0.2748928436018590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24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1"/>
          <c:order val="1"/>
          <c:tx>
            <c:strRef>
              <c:f>Лист1!$C$9</c:f>
              <c:strCache>
                <c:ptCount val="1"/>
                <c:pt idx="0">
                  <c:v>янв.23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B6F-4865-9FA1-286253D972FD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B6F-4865-9FA1-286253D972FD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7B6F-4865-9FA1-286253D972F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7B6F-4865-9FA1-286253D972FD}"/>
              </c:ext>
            </c:extLst>
          </c:dPt>
          <c:dLbls>
            <c:dLbl>
              <c:idx val="0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B6F-4865-9FA1-286253D972FD}"/>
                </c:ext>
              </c:extLst>
            </c:dLbl>
            <c:dLbl>
              <c:idx val="2"/>
              <c:layout>
                <c:manualLayout>
                  <c:x val="0.1868381203450169"/>
                  <c:y val="-5.0505050505051429E-3"/>
                </c:manualLayout>
              </c:layout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7B6F-4865-9FA1-286253D972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1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Лист1!$A$10:$A$13</c:f>
              <c:strCache>
                <c:ptCount val="4"/>
                <c:pt idx="0">
                  <c:v>USD+EUR</c:v>
                </c:pt>
                <c:pt idx="1">
                  <c:v>CNY</c:v>
                </c:pt>
                <c:pt idx="2">
                  <c:v>RUR</c:v>
                </c:pt>
                <c:pt idx="3">
                  <c:v>OTHER</c:v>
                </c:pt>
              </c:strCache>
            </c:strRef>
          </c:cat>
          <c:val>
            <c:numRef>
              <c:f>Лист1!$C$10:$C$13</c:f>
              <c:numCache>
                <c:formatCode>0.0%</c:formatCode>
                <c:ptCount val="4"/>
                <c:pt idx="0">
                  <c:v>0.46</c:v>
                </c:pt>
                <c:pt idx="1">
                  <c:v>0.23</c:v>
                </c:pt>
                <c:pt idx="2">
                  <c:v>0.27</c:v>
                </c:pt>
                <c:pt idx="3">
                  <c:v>4.0000000000000036E-2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B6F-4865-9FA1-286253D972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Лист1!$B$9</c15:sqref>
                        </c15:formulaRef>
                      </c:ext>
                    </c:extLst>
                    <c:strCache>
                      <c:ptCount val="1"/>
                      <c:pt idx="0">
                        <c:v>янв.22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 w="25400">
                      <a:solidFill>
                        <a:schemeClr val="lt1"/>
                      </a:solidFill>
                    </a:ln>
                    <a:effectLst/>
                    <a:sp3d contourW="25400">
                      <a:contourClr>
                        <a:schemeClr val="lt1"/>
                      </a:contourClr>
                    </a:sp3d>
                  </c:spPr>
                  <c:extLst>
                    <c:ext xmlns:c16="http://schemas.microsoft.com/office/drawing/2014/chart" uri="{C3380CC4-5D6E-409C-BE32-E72D297353CC}">
                      <c16:uniqueId val="{0000000A-7B6F-4865-9FA1-286253D972FD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 w="25400">
                      <a:solidFill>
                        <a:schemeClr val="lt1"/>
                      </a:solidFill>
                    </a:ln>
                    <a:effectLst/>
                    <a:sp3d contourW="25400">
                      <a:contourClr>
                        <a:schemeClr val="lt1"/>
                      </a:contourClr>
                    </a:sp3d>
                  </c:spPr>
                  <c:extLst>
                    <c:ext xmlns:c16="http://schemas.microsoft.com/office/drawing/2014/chart" uri="{C3380CC4-5D6E-409C-BE32-E72D297353CC}">
                      <c16:uniqueId val="{0000000C-7B6F-4865-9FA1-286253D972FD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 w="25400">
                      <a:solidFill>
                        <a:schemeClr val="lt1"/>
                      </a:solidFill>
                    </a:ln>
                    <a:effectLst/>
                    <a:sp3d contourW="25400">
                      <a:contourClr>
                        <a:schemeClr val="lt1"/>
                      </a:contourClr>
                    </a:sp3d>
                  </c:spPr>
                  <c:extLst>
                    <c:ext xmlns:c16="http://schemas.microsoft.com/office/drawing/2014/chart" uri="{C3380CC4-5D6E-409C-BE32-E72D297353CC}">
                      <c16:uniqueId val="{0000000E-7B6F-4865-9FA1-286253D972FD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 w="25400">
                      <a:solidFill>
                        <a:schemeClr val="lt1"/>
                      </a:solidFill>
                    </a:ln>
                    <a:effectLst/>
                    <a:sp3d contourW="25400">
                      <a:contourClr>
                        <a:schemeClr val="lt1"/>
                      </a:contourClr>
                    </a:sp3d>
                  </c:spPr>
                  <c:extLst>
                    <c:ext xmlns:c16="http://schemas.microsoft.com/office/drawing/2014/chart" uri="{C3380CC4-5D6E-409C-BE32-E72D297353CC}">
                      <c16:uniqueId val="{00000010-7B6F-4865-9FA1-286253D972FD}"/>
                    </c:ext>
                  </c:extLst>
                </c:dPt>
                <c:cat>
                  <c:strRef>
                    <c:extLst>
                      <c:ext uri="{02D57815-91ED-43cb-92C2-25804820EDAC}">
                        <c15:formulaRef>
                          <c15:sqref>Лист1!$A$10:$A$13</c15:sqref>
                        </c15:formulaRef>
                      </c:ext>
                    </c:extLst>
                    <c:strCache>
                      <c:ptCount val="4"/>
                      <c:pt idx="0">
                        <c:v>USD+EUR</c:v>
                      </c:pt>
                      <c:pt idx="1">
                        <c:v>CNY</c:v>
                      </c:pt>
                      <c:pt idx="2">
                        <c:v>RUR</c:v>
                      </c:pt>
                      <c:pt idx="3">
                        <c:v>OTHER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Лист1!$B$10:$B$13</c15:sqref>
                        </c15:formulaRef>
                      </c:ext>
                    </c:extLst>
                    <c:numCache>
                      <c:formatCode>0.0%</c:formatCode>
                      <c:ptCount val="4"/>
                      <c:pt idx="0">
                        <c:v>0.65</c:v>
                      </c:pt>
                      <c:pt idx="1">
                        <c:v>0.04</c:v>
                      </c:pt>
                      <c:pt idx="2">
                        <c:v>0.28999999999999998</c:v>
                      </c:pt>
                      <c:pt idx="3">
                        <c:v>2.0000000000000018E-2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1-7B6F-4865-9FA1-286253D972FD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ru-RU" sz="1400" b="0"/>
              <a:t>Динамика за 2022 год доли валют в расчетах по </a:t>
            </a:r>
            <a:r>
              <a:rPr lang="ru-RU" sz="1400" b="1"/>
              <a:t>импорту</a:t>
            </a:r>
          </a:p>
        </c:rich>
      </c:tx>
      <c:layout>
        <c:manualLayout>
          <c:xMode val="edge"/>
          <c:yMode val="edge"/>
          <c:x val="0.11138274076385145"/>
          <c:y val="6.439737745483309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1156714785651793"/>
          <c:y val="0.23231481481481481"/>
          <c:w val="0.85787729658792655"/>
          <c:h val="0.69824074074074072"/>
        </c:manualLayout>
      </c:layout>
      <c:barChart>
        <c:barDir val="col"/>
        <c:grouping val="clustered"/>
        <c:varyColors val="0"/>
        <c:ser>
          <c:idx val="2"/>
          <c:order val="2"/>
          <c:spPr>
            <a:gradFill rotWithShape="1">
              <a:gsLst>
                <a:gs pos="0">
                  <a:schemeClr val="accent1">
                    <a:tint val="65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tint val="65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tint val="65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AFBD-42BD-A592-4741B10F10FB}"/>
                </c:ext>
              </c:extLst>
            </c:dLbl>
            <c:dLbl>
              <c:idx val="2"/>
              <c:layout>
                <c:manualLayout>
                  <c:x val="0"/>
                  <c:y val="-2.777777777777777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AFBD-42BD-A592-4741B10F10F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Лист1!$A$10:$A$13</c:f>
              <c:strCache>
                <c:ptCount val="4"/>
                <c:pt idx="0">
                  <c:v>USD+EUR</c:v>
                </c:pt>
                <c:pt idx="1">
                  <c:v>CNY</c:v>
                </c:pt>
                <c:pt idx="2">
                  <c:v>RUR</c:v>
                </c:pt>
                <c:pt idx="3">
                  <c:v>OTHER</c:v>
                </c:pt>
              </c:strCache>
            </c:strRef>
          </c:cat>
          <c:val>
            <c:numRef>
              <c:f>Лист1!$D$10:$D$13</c:f>
              <c:numCache>
                <c:formatCode>0.0%</c:formatCode>
                <c:ptCount val="4"/>
                <c:pt idx="0">
                  <c:v>-0.19</c:v>
                </c:pt>
                <c:pt idx="1">
                  <c:v>0.19</c:v>
                </c:pt>
                <c:pt idx="2">
                  <c:v>-1.9999999999999962E-2</c:v>
                </c:pt>
                <c:pt idx="3">
                  <c:v>2.0000000000000018E-2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FBD-42BD-A592-4741B10F10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564531496"/>
        <c:axId val="5645318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spPr>
                  <a:gradFill rotWithShape="1">
                    <a:gsLst>
                      <a:gs pos="0">
                        <a:schemeClr val="accent1">
                          <a:shade val="65000"/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1">
                          <a:shade val="65000"/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1">
                          <a:shade val="65000"/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Лист1!$A$10:$A$13</c15:sqref>
                        </c15:formulaRef>
                      </c:ext>
                    </c:extLst>
                    <c:strCache>
                      <c:ptCount val="4"/>
                      <c:pt idx="0">
                        <c:v>USD+EUR</c:v>
                      </c:pt>
                      <c:pt idx="1">
                        <c:v>CNY</c:v>
                      </c:pt>
                      <c:pt idx="2">
                        <c:v>RUR</c:v>
                      </c:pt>
                      <c:pt idx="3">
                        <c:v>OTHER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Лист1!$B$10:$B$13</c15:sqref>
                        </c15:formulaRef>
                      </c:ext>
                    </c:extLst>
                    <c:numCache>
                      <c:formatCode>0.0%</c:formatCode>
                      <c:ptCount val="4"/>
                      <c:pt idx="0">
                        <c:v>0.65</c:v>
                      </c:pt>
                      <c:pt idx="1">
                        <c:v>0.04</c:v>
                      </c:pt>
                      <c:pt idx="2">
                        <c:v>0.28999999999999998</c:v>
                      </c:pt>
                      <c:pt idx="3">
                        <c:v>2.0000000000000018E-2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AFBD-42BD-A592-4741B10F10FB}"/>
                  </c:ext>
                </c:extLst>
              </c15:ser>
            </c15:filteredBarSeries>
            <c15:filteredBarSeries>
              <c15:ser>
                <c:idx val="1"/>
                <c:order val="1"/>
                <c:spPr>
                  <a:gradFill rotWithShape="1">
                    <a:gsLst>
                      <a:gs pos="0">
                        <a:schemeClr val="accent1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1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1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Лист1!$A$10:$A$13</c15:sqref>
                        </c15:formulaRef>
                      </c:ext>
                    </c:extLst>
                    <c:strCache>
                      <c:ptCount val="4"/>
                      <c:pt idx="0">
                        <c:v>USD+EUR</c:v>
                      </c:pt>
                      <c:pt idx="1">
                        <c:v>CNY</c:v>
                      </c:pt>
                      <c:pt idx="2">
                        <c:v>RUR</c:v>
                      </c:pt>
                      <c:pt idx="3">
                        <c:v>OTHER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Лист1!$C$10:$C$13</c15:sqref>
                        </c15:formulaRef>
                      </c:ext>
                    </c:extLst>
                    <c:numCache>
                      <c:formatCode>0.0%</c:formatCode>
                      <c:ptCount val="4"/>
                      <c:pt idx="0">
                        <c:v>0.46</c:v>
                      </c:pt>
                      <c:pt idx="1">
                        <c:v>0.23</c:v>
                      </c:pt>
                      <c:pt idx="2">
                        <c:v>0.27</c:v>
                      </c:pt>
                      <c:pt idx="3">
                        <c:v>4.0000000000000036E-2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AFBD-42BD-A592-4741B10F10FB}"/>
                  </c:ext>
                </c:extLst>
              </c15:ser>
            </c15:filteredBarSeries>
          </c:ext>
        </c:extLst>
      </c:barChart>
      <c:catAx>
        <c:axId val="564531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64531824"/>
        <c:crosses val="autoZero"/>
        <c:auto val="0"/>
        <c:lblAlgn val="ctr"/>
        <c:lblOffset val="0"/>
        <c:noMultiLvlLbl val="0"/>
      </c:catAx>
      <c:valAx>
        <c:axId val="564531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cross"/>
        <c:minorTickMark val="none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64531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ru-RU" sz="1400" b="0"/>
              <a:t>Динамика за 2022 год доли валют в расчетах по </a:t>
            </a:r>
            <a:r>
              <a:rPr lang="ru-RU" sz="1400" b="1"/>
              <a:t>экспорту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2"/>
          <c:spPr>
            <a:gradFill rotWithShape="1">
              <a:gsLst>
                <a:gs pos="0">
                  <a:schemeClr val="accent1">
                    <a:tint val="65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tint val="65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tint val="65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560-46EC-B360-863421610F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Лист1!$A$3:$A$6</c:f>
              <c:strCache>
                <c:ptCount val="4"/>
                <c:pt idx="0">
                  <c:v>USD+EUR</c:v>
                </c:pt>
                <c:pt idx="1">
                  <c:v>CNY</c:v>
                </c:pt>
                <c:pt idx="2">
                  <c:v>RUR</c:v>
                </c:pt>
                <c:pt idx="3">
                  <c:v>OTHER</c:v>
                </c:pt>
              </c:strCache>
            </c:strRef>
          </c:cat>
          <c:val>
            <c:numRef>
              <c:f>Лист1!$D$3:$D$6</c:f>
              <c:numCache>
                <c:formatCode>0.0%</c:formatCode>
                <c:ptCount val="4"/>
                <c:pt idx="0">
                  <c:v>-0.39</c:v>
                </c:pt>
                <c:pt idx="1">
                  <c:v>0.33500000000000002</c:v>
                </c:pt>
                <c:pt idx="2">
                  <c:v>4.0000000000000008E-2</c:v>
                </c:pt>
                <c:pt idx="3">
                  <c:v>1.4999999999999986E-2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560-46EC-B360-863421610F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564531496"/>
        <c:axId val="5645318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spPr>
                  <a:gradFill rotWithShape="1">
                    <a:gsLst>
                      <a:gs pos="0">
                        <a:schemeClr val="accent1">
                          <a:shade val="65000"/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1">
                          <a:shade val="65000"/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1">
                          <a:shade val="65000"/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Лист1!$A$3:$A$6</c15:sqref>
                        </c15:formulaRef>
                      </c:ext>
                    </c:extLst>
                    <c:strCache>
                      <c:ptCount val="4"/>
                      <c:pt idx="0">
                        <c:v>USD+EUR</c:v>
                      </c:pt>
                      <c:pt idx="1">
                        <c:v>CNY</c:v>
                      </c:pt>
                      <c:pt idx="2">
                        <c:v>RUR</c:v>
                      </c:pt>
                      <c:pt idx="3">
                        <c:v>OTHER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Лист1!$B$3:$B$6</c15:sqref>
                        </c15:formulaRef>
                      </c:ext>
                    </c:extLst>
                    <c:numCache>
                      <c:formatCode>0.0%</c:formatCode>
                      <c:ptCount val="4"/>
                      <c:pt idx="0">
                        <c:v>0.87</c:v>
                      </c:pt>
                      <c:pt idx="1">
                        <c:v>5.0000000000000001E-3</c:v>
                      </c:pt>
                      <c:pt idx="2">
                        <c:v>0.12</c:v>
                      </c:pt>
                      <c:pt idx="3">
                        <c:v>5.0000000000000044E-3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E560-46EC-B360-863421610F8C}"/>
                  </c:ext>
                </c:extLst>
              </c15:ser>
            </c15:filteredBarSeries>
            <c15:filteredBarSeries>
              <c15:ser>
                <c:idx val="1"/>
                <c:order val="1"/>
                <c:spPr>
                  <a:gradFill rotWithShape="1">
                    <a:gsLst>
                      <a:gs pos="0">
                        <a:schemeClr val="accent1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1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1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Лист1!$A$3:$A$6</c15:sqref>
                        </c15:formulaRef>
                      </c:ext>
                    </c:extLst>
                    <c:strCache>
                      <c:ptCount val="4"/>
                      <c:pt idx="0">
                        <c:v>USD+EUR</c:v>
                      </c:pt>
                      <c:pt idx="1">
                        <c:v>CNY</c:v>
                      </c:pt>
                      <c:pt idx="2">
                        <c:v>RUR</c:v>
                      </c:pt>
                      <c:pt idx="3">
                        <c:v>OTHER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Лист1!$C$3:$C$6</c15:sqref>
                        </c15:formulaRef>
                      </c:ext>
                    </c:extLst>
                    <c:numCache>
                      <c:formatCode>0.0%</c:formatCode>
                      <c:ptCount val="4"/>
                      <c:pt idx="0">
                        <c:v>0.48</c:v>
                      </c:pt>
                      <c:pt idx="1">
                        <c:v>0.34</c:v>
                      </c:pt>
                      <c:pt idx="2">
                        <c:v>0.16</c:v>
                      </c:pt>
                      <c:pt idx="3">
                        <c:v>1.999999999999999E-2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E560-46EC-B360-863421610F8C}"/>
                  </c:ext>
                </c:extLst>
              </c15:ser>
            </c15:filteredBarSeries>
          </c:ext>
        </c:extLst>
      </c:barChart>
      <c:catAx>
        <c:axId val="564531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64531824"/>
        <c:crosses val="autoZero"/>
        <c:auto val="1"/>
        <c:lblAlgn val="ctr"/>
        <c:lblOffset val="0"/>
        <c:noMultiLvlLbl val="0"/>
      </c:catAx>
      <c:valAx>
        <c:axId val="564531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64531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Структура валют в </a:t>
            </a:r>
            <a:r>
              <a:rPr lang="ru-RU" sz="1200" dirty="0" smtClean="0">
                <a:solidFill>
                  <a:schemeClr val="tx1"/>
                </a:solidFill>
              </a:rPr>
              <a:t>расчетах</a:t>
            </a:r>
          </a:p>
          <a:p>
            <a:pPr>
              <a:defRPr sz="1200">
                <a:solidFill>
                  <a:schemeClr val="tx1"/>
                </a:solidFill>
              </a:defRPr>
            </a:pPr>
            <a:r>
              <a:rPr lang="ru-RU" sz="1200" dirty="0" smtClean="0">
                <a:solidFill>
                  <a:schemeClr val="tx1"/>
                </a:solidFill>
              </a:rPr>
              <a:t> январь </a:t>
            </a:r>
            <a:r>
              <a:rPr lang="ru-RU" sz="1200" b="1" dirty="0">
                <a:solidFill>
                  <a:schemeClr val="tx1"/>
                </a:solidFill>
              </a:rPr>
              <a:t>2022</a:t>
            </a:r>
            <a:r>
              <a:rPr lang="ru-RU" sz="1200" dirty="0">
                <a:solidFill>
                  <a:schemeClr val="tx1"/>
                </a:solidFill>
              </a:rPr>
              <a:t> года</a:t>
            </a:r>
          </a:p>
        </c:rich>
      </c:tx>
      <c:layout>
        <c:manualLayout>
          <c:xMode val="edge"/>
          <c:yMode val="edge"/>
          <c:x val="0.3087052399700037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21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01190476190476"/>
          <c:y val="0.25454250510352872"/>
          <c:w val="0.80952380952380953"/>
          <c:h val="0.59822980460775732"/>
        </c:manualLayout>
      </c:layout>
      <c:pie3DChart>
        <c:varyColors val="1"/>
        <c:ser>
          <c:idx val="0"/>
          <c:order val="0"/>
          <c:tx>
            <c:strRef>
              <c:f>Лист1!$B$1:$B$2</c:f>
              <c:strCache>
                <c:ptCount val="2"/>
                <c:pt idx="0">
                  <c:v>Структура валют в расчетах по экспорту</c:v>
                </c:pt>
                <c:pt idx="1">
                  <c:v>янв.22</c:v>
                </c:pt>
              </c:strCache>
            </c:strRef>
          </c:tx>
          <c:spPr>
            <a:solidFill>
              <a:schemeClr val="accent1"/>
            </a:solidFill>
          </c:spPr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9D9-4989-B005-A87D4A64D4FB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9D9-4989-B005-A87D4A64D4FB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9D9-4989-B005-A87D4A64D4FB}"/>
              </c:ext>
            </c:extLst>
          </c:dPt>
          <c:dPt>
            <c:idx val="3"/>
            <c:bubble3D val="0"/>
            <c:spPr>
              <a:solidFill>
                <a:schemeClr val="accent4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9D9-4989-B005-A87D4A64D4FB}"/>
              </c:ext>
            </c:extLst>
          </c:dPt>
          <c:dLbls>
            <c:dLbl>
              <c:idx val="0"/>
              <c:layout>
                <c:manualLayout>
                  <c:x val="-0.42261904761904762"/>
                  <c:y val="9.259259259259258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D9-4989-B005-A87D4A64D4FB}"/>
                </c:ext>
              </c:extLst>
            </c:dLbl>
            <c:dLbl>
              <c:idx val="1"/>
              <c:layout>
                <c:manualLayout>
                  <c:x val="-2.0833333333333332E-2"/>
                  <c:y val="0"/>
                </c:manualLayout>
              </c:layout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D9-4989-B005-A87D4A64D4FB}"/>
                </c:ext>
              </c:extLst>
            </c:dLbl>
            <c:dLbl>
              <c:idx val="2"/>
              <c:layout>
                <c:manualLayout>
                  <c:x val="4.4642857142857144E-2"/>
                  <c:y val="0"/>
                </c:manualLayout>
              </c:layout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D9-4989-B005-A87D4A64D4FB}"/>
                </c:ext>
              </c:extLst>
            </c:dLbl>
            <c:dLbl>
              <c:idx val="3"/>
              <c:layout>
                <c:manualLayout>
                  <c:x val="-2.976190476190476E-2"/>
                  <c:y val="0"/>
                </c:manualLayout>
              </c:layout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D9-4989-B005-A87D4A64D4F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1"/>
            <c:showVal val="1"/>
            <c:showCatName val="1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Лист1!$A$3:$A$6</c:f>
              <c:strCache>
                <c:ptCount val="4"/>
                <c:pt idx="0">
                  <c:v>USD+EUR</c:v>
                </c:pt>
                <c:pt idx="1">
                  <c:v>CNY</c:v>
                </c:pt>
                <c:pt idx="2">
                  <c:v>RUR</c:v>
                </c:pt>
                <c:pt idx="3">
                  <c:v>OTHER</c:v>
                </c:pt>
              </c:strCache>
            </c:strRef>
          </c:cat>
          <c:val>
            <c:numRef>
              <c:f>Лист1!$B$3:$B$6</c:f>
              <c:numCache>
                <c:formatCode>0.0%</c:formatCode>
                <c:ptCount val="4"/>
                <c:pt idx="0">
                  <c:v>0.87</c:v>
                </c:pt>
                <c:pt idx="1">
                  <c:v>5.0000000000000001E-3</c:v>
                </c:pt>
                <c:pt idx="2">
                  <c:v>0.12</c:v>
                </c:pt>
                <c:pt idx="3">
                  <c:v>5.0000000000000044E-3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9D9-4989-B005-A87D4A64D4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Структура валют в расчетах </a:t>
            </a:r>
            <a:endParaRPr lang="ru-RU" sz="1200" dirty="0" smtClean="0">
              <a:solidFill>
                <a:schemeClr val="tx1"/>
              </a:solidFill>
            </a:endParaRPr>
          </a:p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 smtClean="0">
                <a:solidFill>
                  <a:schemeClr val="tx1"/>
                </a:solidFill>
              </a:rPr>
              <a:t>январь </a:t>
            </a:r>
            <a:r>
              <a:rPr lang="ru-RU" sz="1200" b="1" dirty="0">
                <a:solidFill>
                  <a:schemeClr val="tx1"/>
                </a:solidFill>
              </a:rPr>
              <a:t>2023</a:t>
            </a:r>
            <a:r>
              <a:rPr lang="ru-RU" sz="1200" dirty="0">
                <a:solidFill>
                  <a:schemeClr val="tx1"/>
                </a:solidFill>
              </a:rPr>
              <a:t> года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30"/>
      <c:rotY val="23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055555555555558E-2"/>
          <c:y val="0.2796584281131525"/>
          <c:w val="0.78888888888888886"/>
          <c:h val="0.59947944006999121"/>
        </c:manualLayout>
      </c:layout>
      <c:pie3DChart>
        <c:varyColors val="1"/>
        <c:ser>
          <c:idx val="1"/>
          <c:order val="1"/>
          <c:tx>
            <c:strRef>
              <c:f>Лист1!$C$1:$C$2</c:f>
              <c:strCache>
                <c:ptCount val="2"/>
                <c:pt idx="0">
                  <c:v>Структура валют в расчетах по экспорту</c:v>
                </c:pt>
                <c:pt idx="1">
                  <c:v>янв.23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A199-4B79-958D-6DBFF6CABF86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A199-4B79-958D-6DBFF6CABF86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A199-4B79-958D-6DBFF6CABF8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A199-4B79-958D-6DBFF6CABF86}"/>
              </c:ext>
            </c:extLst>
          </c:dPt>
          <c:dLbls>
            <c:dLbl>
              <c:idx val="0"/>
              <c:layout>
                <c:manualLayout>
                  <c:x val="-0.05"/>
                  <c:y val="-9.2592592592592379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199-4B79-958D-6DBFF6CABF86}"/>
                </c:ext>
              </c:extLst>
            </c:dLbl>
            <c:dLbl>
              <c:idx val="1"/>
              <c:layout>
                <c:manualLayout>
                  <c:x val="-7.2222222222222215E-2"/>
                  <c:y val="0.1388888888888889"/>
                </c:manualLayout>
              </c:layout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199-4B79-958D-6DBFF6CABF8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1"/>
            <c:showVal val="1"/>
            <c:showCatName val="1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Лист1!$A$3:$A$6</c:f>
              <c:strCache>
                <c:ptCount val="4"/>
                <c:pt idx="0">
                  <c:v>USD+EUR</c:v>
                </c:pt>
                <c:pt idx="1">
                  <c:v>CNY</c:v>
                </c:pt>
                <c:pt idx="2">
                  <c:v>RUR</c:v>
                </c:pt>
                <c:pt idx="3">
                  <c:v>OTHER</c:v>
                </c:pt>
              </c:strCache>
            </c:strRef>
          </c:cat>
          <c:val>
            <c:numRef>
              <c:f>Лист1!$C$3:$C$6</c:f>
              <c:numCache>
                <c:formatCode>0.0%</c:formatCode>
                <c:ptCount val="4"/>
                <c:pt idx="0">
                  <c:v>0.48</c:v>
                </c:pt>
                <c:pt idx="1">
                  <c:v>0.34</c:v>
                </c:pt>
                <c:pt idx="2">
                  <c:v>0.16</c:v>
                </c:pt>
                <c:pt idx="3">
                  <c:v>1.999999999999999E-2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199-4B79-958D-6DBFF6CABF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Лист1!$B$1:$B$2</c15:sqref>
                        </c15:formulaRef>
                      </c:ext>
                    </c:extLst>
                    <c:strCache>
                      <c:ptCount val="2"/>
                      <c:pt idx="0">
                        <c:v>Структура валют в расчетах по экспорту</c:v>
                      </c:pt>
                      <c:pt idx="1">
                        <c:v>янв.22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 w="25400">
                      <a:solidFill>
                        <a:schemeClr val="lt1"/>
                      </a:solidFill>
                    </a:ln>
                    <a:effectLst/>
                    <a:sp3d contourW="25400">
                      <a:contourClr>
                        <a:schemeClr val="lt1"/>
                      </a:contourClr>
                    </a:sp3d>
                  </c:spPr>
                  <c:extLst>
                    <c:ext xmlns:c16="http://schemas.microsoft.com/office/drawing/2014/chart" uri="{C3380CC4-5D6E-409C-BE32-E72D297353CC}">
                      <c16:uniqueId val="{0000000A-A199-4B79-958D-6DBFF6CABF86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 w="25400">
                      <a:solidFill>
                        <a:schemeClr val="lt1"/>
                      </a:solidFill>
                    </a:ln>
                    <a:effectLst/>
                    <a:sp3d contourW="25400">
                      <a:contourClr>
                        <a:schemeClr val="lt1"/>
                      </a:contourClr>
                    </a:sp3d>
                  </c:spPr>
                  <c:extLst>
                    <c:ext xmlns:c16="http://schemas.microsoft.com/office/drawing/2014/chart" uri="{C3380CC4-5D6E-409C-BE32-E72D297353CC}">
                      <c16:uniqueId val="{0000000C-A199-4B79-958D-6DBFF6CABF86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 w="25400">
                      <a:solidFill>
                        <a:schemeClr val="lt1"/>
                      </a:solidFill>
                    </a:ln>
                    <a:effectLst/>
                    <a:sp3d contourW="25400">
                      <a:contourClr>
                        <a:schemeClr val="lt1"/>
                      </a:contourClr>
                    </a:sp3d>
                  </c:spPr>
                  <c:extLst>
                    <c:ext xmlns:c16="http://schemas.microsoft.com/office/drawing/2014/chart" uri="{C3380CC4-5D6E-409C-BE32-E72D297353CC}">
                      <c16:uniqueId val="{0000000E-A199-4B79-958D-6DBFF6CABF86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 w="25400">
                      <a:solidFill>
                        <a:schemeClr val="lt1"/>
                      </a:solidFill>
                    </a:ln>
                    <a:effectLst/>
                    <a:sp3d contourW="25400">
                      <a:contourClr>
                        <a:schemeClr val="lt1"/>
                      </a:contourClr>
                    </a:sp3d>
                  </c:spPr>
                  <c:extLst>
                    <c:ext xmlns:c16="http://schemas.microsoft.com/office/drawing/2014/chart" uri="{C3380CC4-5D6E-409C-BE32-E72D297353CC}">
                      <c16:uniqueId val="{00000010-A199-4B79-958D-6DBFF6CABF86}"/>
                    </c:ext>
                  </c:extLst>
                </c:dPt>
                <c:cat>
                  <c:strRef>
                    <c:extLst>
                      <c:ext uri="{02D57815-91ED-43cb-92C2-25804820EDAC}">
                        <c15:formulaRef>
                          <c15:sqref>Лист1!$A$3:$A$6</c15:sqref>
                        </c15:formulaRef>
                      </c:ext>
                    </c:extLst>
                    <c:strCache>
                      <c:ptCount val="4"/>
                      <c:pt idx="0">
                        <c:v>USD+EUR</c:v>
                      </c:pt>
                      <c:pt idx="1">
                        <c:v>CNY</c:v>
                      </c:pt>
                      <c:pt idx="2">
                        <c:v>RUR</c:v>
                      </c:pt>
                      <c:pt idx="3">
                        <c:v>OTHER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Лист1!$B$3:$B$6</c15:sqref>
                        </c15:formulaRef>
                      </c:ext>
                    </c:extLst>
                    <c:numCache>
                      <c:formatCode>0.0%</c:formatCode>
                      <c:ptCount val="4"/>
                      <c:pt idx="0">
                        <c:v>0.87</c:v>
                      </c:pt>
                      <c:pt idx="1">
                        <c:v>5.0000000000000001E-3</c:v>
                      </c:pt>
                      <c:pt idx="2">
                        <c:v>0.12</c:v>
                      </c:pt>
                      <c:pt idx="3">
                        <c:v>5.0000000000000044E-3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1-A199-4B79-958D-6DBFF6CABF86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BB109D-2471-4F5B-A8EA-A1F99AAD165E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EF6912-45BC-47B2-80A8-E4D9C2192C79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4D4D4D"/>
              </a:solidFill>
            </a:rPr>
            <a:t>Факторы, формирующие ключевые изменения на рынке платежей в </a:t>
          </a:r>
          <a:r>
            <a:rPr lang="en-US" sz="1800" dirty="0" smtClean="0">
              <a:solidFill>
                <a:srgbClr val="4D4D4D"/>
              </a:solidFill>
            </a:rPr>
            <a:t>USD/EUR</a:t>
          </a:r>
          <a:r>
            <a:rPr lang="ru-RU" sz="1800" dirty="0" smtClean="0">
              <a:solidFill>
                <a:srgbClr val="4D4D4D"/>
              </a:solidFill>
            </a:rPr>
            <a:t>  в 2023 году</a:t>
          </a:r>
          <a:endParaRPr lang="ru-RU" sz="1800" dirty="0"/>
        </a:p>
      </dgm:t>
    </dgm:pt>
    <dgm:pt modelId="{60ECC45B-42BF-4361-9BE0-068550BD36DC}" type="parTrans" cxnId="{EB39FB86-0DDB-4F2E-9DED-AE696BDDC874}">
      <dgm:prSet/>
      <dgm:spPr/>
      <dgm:t>
        <a:bodyPr/>
        <a:lstStyle/>
        <a:p>
          <a:endParaRPr lang="ru-RU"/>
        </a:p>
      </dgm:t>
    </dgm:pt>
    <dgm:pt modelId="{891D07E7-58E5-46BC-A22E-8195D8BF32B3}" type="sibTrans" cxnId="{EB39FB86-0DDB-4F2E-9DED-AE696BDDC874}">
      <dgm:prSet/>
      <dgm:spPr/>
      <dgm:t>
        <a:bodyPr/>
        <a:lstStyle/>
        <a:p>
          <a:endParaRPr lang="ru-RU"/>
        </a:p>
      </dgm:t>
    </dgm:pt>
    <dgm:pt modelId="{F20EDD18-8650-467F-AFA3-C8C794AFE55E}">
      <dgm:prSet phldrT="[Текст]" custT="1"/>
      <dgm:spPr/>
      <dgm:t>
        <a:bodyPr tIns="0"/>
        <a:lstStyle/>
        <a:p>
          <a:pPr algn="l"/>
          <a:endParaRPr lang="ru-RU" sz="1600" b="1" dirty="0" smtClean="0"/>
        </a:p>
        <a:p>
          <a:pPr algn="l"/>
          <a:r>
            <a:rPr lang="ru-RU" sz="1600" b="1" dirty="0" smtClean="0"/>
            <a:t>Сужение каналов платежей: </a:t>
          </a:r>
          <a:endParaRPr lang="ru-RU" sz="1600" dirty="0"/>
        </a:p>
      </dgm:t>
    </dgm:pt>
    <dgm:pt modelId="{EF4BC27E-72B7-4EF8-9DFE-764690B5C671}" type="parTrans" cxnId="{9034D24F-9C60-4EC0-AB47-1B36E6FC3D75}">
      <dgm:prSet/>
      <dgm:spPr/>
      <dgm:t>
        <a:bodyPr/>
        <a:lstStyle/>
        <a:p>
          <a:endParaRPr lang="ru-RU"/>
        </a:p>
      </dgm:t>
    </dgm:pt>
    <dgm:pt modelId="{67945AAF-0E6F-4A34-81A0-2463730209ED}" type="sibTrans" cxnId="{9034D24F-9C60-4EC0-AB47-1B36E6FC3D75}">
      <dgm:prSet/>
      <dgm:spPr/>
      <dgm:t>
        <a:bodyPr/>
        <a:lstStyle/>
        <a:p>
          <a:endParaRPr lang="ru-RU"/>
        </a:p>
      </dgm:t>
    </dgm:pt>
    <dgm:pt modelId="{22D09344-9F59-4D3E-B0D6-33A4E1C5D59D}">
      <dgm:prSet phldrT="[Текст]" custT="1"/>
      <dgm:spPr>
        <a:solidFill>
          <a:schemeClr val="accent3">
            <a:lumMod val="75000"/>
          </a:schemeClr>
        </a:solidFill>
      </dgm:spPr>
      <dgm:t>
        <a:bodyPr tIns="0"/>
        <a:lstStyle/>
        <a:p>
          <a:endParaRPr lang="ru-RU" sz="1300" b="1" dirty="0" smtClean="0"/>
        </a:p>
        <a:p>
          <a:r>
            <a:rPr lang="ru-RU" sz="1600" b="1" dirty="0" smtClean="0"/>
            <a:t>Давление регулятора (ЦБ РФ) на банки в целях минимизации рисков по «токсичным» валютам: </a:t>
          </a:r>
          <a:endParaRPr lang="ru-RU" sz="1600" dirty="0"/>
        </a:p>
      </dgm:t>
    </dgm:pt>
    <dgm:pt modelId="{C209DEE2-7242-4747-A46F-3407D1B12B3A}" type="parTrans" cxnId="{05657782-CDFE-4BA1-8A80-840F98EBAF6D}">
      <dgm:prSet/>
      <dgm:spPr/>
      <dgm:t>
        <a:bodyPr/>
        <a:lstStyle/>
        <a:p>
          <a:endParaRPr lang="ru-RU"/>
        </a:p>
      </dgm:t>
    </dgm:pt>
    <dgm:pt modelId="{0484861D-8D66-4E89-B9F8-6417316D02D9}" type="sibTrans" cxnId="{05657782-CDFE-4BA1-8A80-840F98EBAF6D}">
      <dgm:prSet/>
      <dgm:spPr/>
      <dgm:t>
        <a:bodyPr/>
        <a:lstStyle/>
        <a:p>
          <a:endParaRPr lang="ru-RU"/>
        </a:p>
      </dgm:t>
    </dgm:pt>
    <dgm:pt modelId="{E59F41DA-A311-4484-AB2F-2ABEE95BF2AC}">
      <dgm:prSet phldrT="[Текст]"/>
      <dgm:spPr>
        <a:solidFill>
          <a:schemeClr val="accent5">
            <a:lumMod val="75000"/>
          </a:schemeClr>
        </a:solidFill>
      </dgm:spPr>
      <dgm:t>
        <a:bodyPr tIns="0" anchor="t" anchorCtr="0"/>
        <a:lstStyle/>
        <a:p>
          <a:r>
            <a:rPr lang="ru-RU" sz="1800" b="1" dirty="0" smtClean="0"/>
            <a:t>Реакция банков на изменения рынка расчетов в </a:t>
          </a:r>
          <a:r>
            <a:rPr lang="en-US" sz="1800" b="1" dirty="0" smtClean="0"/>
            <a:t>USD/EUR</a:t>
          </a:r>
          <a:r>
            <a:rPr lang="ru-RU" sz="1800" b="1" dirty="0" smtClean="0"/>
            <a:t>: </a:t>
          </a:r>
          <a:endParaRPr lang="ru-RU" sz="1800" dirty="0"/>
        </a:p>
      </dgm:t>
    </dgm:pt>
    <dgm:pt modelId="{92758E2F-B6A1-4D95-9323-7D1C8D8626B4}" type="parTrans" cxnId="{387BF6B1-440D-4557-BAFE-EE28325BAAD2}">
      <dgm:prSet/>
      <dgm:spPr/>
      <dgm:t>
        <a:bodyPr/>
        <a:lstStyle/>
        <a:p>
          <a:endParaRPr lang="ru-RU"/>
        </a:p>
      </dgm:t>
    </dgm:pt>
    <dgm:pt modelId="{094EFEBD-30BB-462D-96A1-BA0443FB06C0}" type="sibTrans" cxnId="{387BF6B1-440D-4557-BAFE-EE28325BAAD2}">
      <dgm:prSet/>
      <dgm:spPr/>
      <dgm:t>
        <a:bodyPr/>
        <a:lstStyle/>
        <a:p>
          <a:endParaRPr lang="ru-RU"/>
        </a:p>
      </dgm:t>
    </dgm:pt>
    <dgm:pt modelId="{5AAFB8D0-B91D-4849-A39B-B5E7C5D2064D}">
      <dgm:prSet phldrT="[Текст]" custT="1"/>
      <dgm:spPr>
        <a:solidFill>
          <a:schemeClr val="accent4">
            <a:lumMod val="50000"/>
          </a:schemeClr>
        </a:solidFill>
      </dgm:spPr>
      <dgm:t>
        <a:bodyPr tIns="0"/>
        <a:lstStyle/>
        <a:p>
          <a:r>
            <a:rPr lang="ru-RU" sz="1900" b="1" dirty="0" smtClean="0"/>
            <a:t>Прогноз на конец 2023 года: </a:t>
          </a:r>
          <a:endParaRPr lang="ru-RU" sz="1900" dirty="0"/>
        </a:p>
      </dgm:t>
    </dgm:pt>
    <dgm:pt modelId="{9EA3CA1F-0C17-4E86-B6D0-A432A1CEBCDF}" type="parTrans" cxnId="{9C4EF738-23AE-4EBC-AB6B-D4DF65477432}">
      <dgm:prSet/>
      <dgm:spPr/>
      <dgm:t>
        <a:bodyPr/>
        <a:lstStyle/>
        <a:p>
          <a:endParaRPr lang="ru-RU"/>
        </a:p>
      </dgm:t>
    </dgm:pt>
    <dgm:pt modelId="{7DEF7BA9-810F-4A9B-AF1F-4208143A4C82}" type="sibTrans" cxnId="{9C4EF738-23AE-4EBC-AB6B-D4DF65477432}">
      <dgm:prSet/>
      <dgm:spPr/>
      <dgm:t>
        <a:bodyPr/>
        <a:lstStyle/>
        <a:p>
          <a:endParaRPr lang="ru-RU"/>
        </a:p>
      </dgm:t>
    </dgm:pt>
    <dgm:pt modelId="{3636B048-51B2-447F-820E-91D1166FB4F3}">
      <dgm:prSet custT="1"/>
      <dgm:spPr/>
      <dgm:t>
        <a:bodyPr tIns="0"/>
        <a:lstStyle/>
        <a:p>
          <a:r>
            <a:rPr lang="ru-RU" sz="1200" dirty="0" smtClean="0"/>
            <a:t>Закрытие американскими банками возможностей проведения платежей в долларах США с Россией для </a:t>
          </a:r>
          <a:r>
            <a:rPr lang="en-US" sz="1200" dirty="0" err="1" smtClean="0"/>
            <a:t>Raiffeisen</a:t>
          </a:r>
          <a:r>
            <a:rPr lang="en-US" sz="1200" dirty="0" smtClean="0"/>
            <a:t> Bank International AG</a:t>
          </a:r>
          <a:r>
            <a:rPr lang="ru-RU" sz="1200" dirty="0" smtClean="0"/>
            <a:t> (февраль 2023); </a:t>
          </a:r>
          <a:endParaRPr lang="ru-RU" sz="1200" dirty="0"/>
        </a:p>
      </dgm:t>
    </dgm:pt>
    <dgm:pt modelId="{27EE2D56-0D2B-4044-A919-B523D5198276}" type="parTrans" cxnId="{ED166C6C-286F-43D6-8A9E-395556E77F05}">
      <dgm:prSet/>
      <dgm:spPr/>
      <dgm:t>
        <a:bodyPr/>
        <a:lstStyle/>
        <a:p>
          <a:endParaRPr lang="ru-RU"/>
        </a:p>
      </dgm:t>
    </dgm:pt>
    <dgm:pt modelId="{CF620B6A-64BC-487E-A44B-771F8288E12D}" type="sibTrans" cxnId="{ED166C6C-286F-43D6-8A9E-395556E77F05}">
      <dgm:prSet/>
      <dgm:spPr/>
      <dgm:t>
        <a:bodyPr/>
        <a:lstStyle/>
        <a:p>
          <a:endParaRPr lang="ru-RU"/>
        </a:p>
      </dgm:t>
    </dgm:pt>
    <dgm:pt modelId="{38F795BE-957D-45ED-994A-7F51CDE215D9}">
      <dgm:prSet custT="1"/>
      <dgm:spPr/>
      <dgm:t>
        <a:bodyPr tIns="0"/>
        <a:lstStyle/>
        <a:p>
          <a:r>
            <a:rPr lang="ru-RU" sz="1200" dirty="0" smtClean="0"/>
            <a:t>Ограничения минимальной суммы платежа и отказ в принятии на учет новых валютных контрактов дочерними иностранными банками (март 2023);</a:t>
          </a:r>
          <a:endParaRPr lang="ru-RU" sz="1200" dirty="0"/>
        </a:p>
      </dgm:t>
    </dgm:pt>
    <dgm:pt modelId="{E5627403-5749-4D39-9D56-B2C731E809B3}" type="parTrans" cxnId="{EB08CC61-8441-4C5F-BA77-46A630EA4262}">
      <dgm:prSet/>
      <dgm:spPr/>
      <dgm:t>
        <a:bodyPr/>
        <a:lstStyle/>
        <a:p>
          <a:endParaRPr lang="ru-RU"/>
        </a:p>
      </dgm:t>
    </dgm:pt>
    <dgm:pt modelId="{3C73D6E9-D3C1-48C6-BCA1-CC282D1DC2F1}" type="sibTrans" cxnId="{EB08CC61-8441-4C5F-BA77-46A630EA4262}">
      <dgm:prSet/>
      <dgm:spPr/>
      <dgm:t>
        <a:bodyPr/>
        <a:lstStyle/>
        <a:p>
          <a:endParaRPr lang="ru-RU"/>
        </a:p>
      </dgm:t>
    </dgm:pt>
    <dgm:pt modelId="{6D796E87-ADF5-4EAD-A220-356A07E51AE3}">
      <dgm:prSet custT="1"/>
      <dgm:spPr/>
      <dgm:t>
        <a:bodyPr tIns="0"/>
        <a:lstStyle/>
        <a:p>
          <a:r>
            <a:rPr lang="ru-RU" sz="1200" dirty="0" smtClean="0"/>
            <a:t>Закрытие российским банкам корреспондентских счетов в </a:t>
          </a:r>
          <a:r>
            <a:rPr lang="en-US" sz="1200" dirty="0" smtClean="0"/>
            <a:t>USD/EUR </a:t>
          </a:r>
          <a:r>
            <a:rPr lang="en-US" sz="1200" dirty="0" err="1" smtClean="0"/>
            <a:t>Raiffeisen</a:t>
          </a:r>
          <a:r>
            <a:rPr lang="en-US" sz="1200" dirty="0" smtClean="0"/>
            <a:t> Bank International AG</a:t>
          </a:r>
          <a:r>
            <a:rPr lang="ru-RU" sz="1200" dirty="0" smtClean="0"/>
            <a:t> (май 2023) .</a:t>
          </a:r>
          <a:endParaRPr lang="ru-RU" sz="1200" dirty="0"/>
        </a:p>
      </dgm:t>
    </dgm:pt>
    <dgm:pt modelId="{FBEFFE12-E2A2-4780-B38E-4601C75FDAA7}" type="parTrans" cxnId="{15660B6F-AA61-4048-B20C-24D37C94097B}">
      <dgm:prSet/>
      <dgm:spPr/>
      <dgm:t>
        <a:bodyPr/>
        <a:lstStyle/>
        <a:p>
          <a:endParaRPr lang="ru-RU"/>
        </a:p>
      </dgm:t>
    </dgm:pt>
    <dgm:pt modelId="{28AC6E31-B93D-4295-8DFB-C6BDAA9C7F50}" type="sibTrans" cxnId="{15660B6F-AA61-4048-B20C-24D37C94097B}">
      <dgm:prSet/>
      <dgm:spPr/>
      <dgm:t>
        <a:bodyPr/>
        <a:lstStyle/>
        <a:p>
          <a:endParaRPr lang="ru-RU"/>
        </a:p>
      </dgm:t>
    </dgm:pt>
    <dgm:pt modelId="{784D6309-37CA-4D54-A12E-4A00118720D7}">
      <dgm:prSet custT="1"/>
      <dgm:spPr/>
      <dgm:t>
        <a:bodyPr tIns="0"/>
        <a:lstStyle/>
        <a:p>
          <a:r>
            <a:rPr lang="ru-RU" sz="1200" dirty="0" smtClean="0"/>
            <a:t>Ежедневная отчетность по остаткам на корреспондентских счетах и объемах расчетов, контроль регулятора за темпами снижения доли токсичных валют; </a:t>
          </a:r>
          <a:endParaRPr lang="ru-RU" sz="1200" dirty="0"/>
        </a:p>
      </dgm:t>
    </dgm:pt>
    <dgm:pt modelId="{2C364509-545E-42CA-A160-23CA66F49A4A}" type="parTrans" cxnId="{A12378ED-5F1B-4450-8724-A316D90FAC8D}">
      <dgm:prSet/>
      <dgm:spPr/>
      <dgm:t>
        <a:bodyPr/>
        <a:lstStyle/>
        <a:p>
          <a:endParaRPr lang="ru-RU"/>
        </a:p>
      </dgm:t>
    </dgm:pt>
    <dgm:pt modelId="{DE8C4225-5B44-4B02-8709-EE0C5368144F}" type="sibTrans" cxnId="{A12378ED-5F1B-4450-8724-A316D90FAC8D}">
      <dgm:prSet/>
      <dgm:spPr/>
      <dgm:t>
        <a:bodyPr/>
        <a:lstStyle/>
        <a:p>
          <a:endParaRPr lang="ru-RU"/>
        </a:p>
      </dgm:t>
    </dgm:pt>
    <dgm:pt modelId="{98CBC6A0-998F-4978-AC24-6118CA01C23B}">
      <dgm:prSet custT="1"/>
      <dgm:spPr/>
      <dgm:t>
        <a:bodyPr tIns="0"/>
        <a:lstStyle/>
        <a:p>
          <a:r>
            <a:rPr lang="ru-RU" sz="1200" dirty="0" smtClean="0"/>
            <a:t>Ужесточение нормативов резервирования по </a:t>
          </a:r>
          <a:r>
            <a:rPr lang="en-US" sz="1200" dirty="0" smtClean="0"/>
            <a:t>USD/EUR </a:t>
          </a:r>
          <a:r>
            <a:rPr lang="ru-RU" sz="1200" dirty="0" smtClean="0"/>
            <a:t>для банков для стимулирования отказа от использования токсичных валют в расчетах и на счетах;</a:t>
          </a:r>
          <a:endParaRPr lang="ru-RU" sz="1200" dirty="0"/>
        </a:p>
      </dgm:t>
    </dgm:pt>
    <dgm:pt modelId="{AD802074-8E71-400F-8BB3-39D4B8C01C9F}" type="sibTrans" cxnId="{FD49DF89-0C8C-453D-8DB1-4B8F108581C8}">
      <dgm:prSet/>
      <dgm:spPr/>
      <dgm:t>
        <a:bodyPr/>
        <a:lstStyle/>
        <a:p>
          <a:endParaRPr lang="ru-RU"/>
        </a:p>
      </dgm:t>
    </dgm:pt>
    <dgm:pt modelId="{43E17D5E-A003-44CF-8540-B73895094DFF}" type="parTrans" cxnId="{FD49DF89-0C8C-453D-8DB1-4B8F108581C8}">
      <dgm:prSet/>
      <dgm:spPr/>
      <dgm:t>
        <a:bodyPr/>
        <a:lstStyle/>
        <a:p>
          <a:endParaRPr lang="ru-RU"/>
        </a:p>
      </dgm:t>
    </dgm:pt>
    <dgm:pt modelId="{C9252FB8-5BDC-4786-85A7-FF5129C858EA}">
      <dgm:prSet custT="1"/>
      <dgm:spPr>
        <a:solidFill>
          <a:schemeClr val="accent5">
            <a:lumMod val="75000"/>
          </a:schemeClr>
        </a:solidFill>
      </dgm:spPr>
      <dgm:t>
        <a:bodyPr tIns="0" anchor="t" anchorCtr="0"/>
        <a:lstStyle/>
        <a:p>
          <a:r>
            <a:rPr lang="ru-RU" sz="1200" dirty="0" smtClean="0"/>
            <a:t>Существенное увеличение тарифов по операциям, связанным с токсичными валютами (РКО/конверсия/валютный контроль/хранение на счетах); </a:t>
          </a:r>
          <a:endParaRPr lang="ru-RU" sz="1200" dirty="0"/>
        </a:p>
      </dgm:t>
    </dgm:pt>
    <dgm:pt modelId="{86D720B7-4868-4BAC-948E-CE791BC6BAEC}" type="parTrans" cxnId="{C724481B-81FA-4BFF-B66D-6F2327A1BE29}">
      <dgm:prSet/>
      <dgm:spPr/>
      <dgm:t>
        <a:bodyPr/>
        <a:lstStyle/>
        <a:p>
          <a:endParaRPr lang="ru-RU"/>
        </a:p>
      </dgm:t>
    </dgm:pt>
    <dgm:pt modelId="{DBEA866D-B143-45B4-94F8-BAEC8CF9D4F1}" type="sibTrans" cxnId="{C724481B-81FA-4BFF-B66D-6F2327A1BE29}">
      <dgm:prSet/>
      <dgm:spPr/>
      <dgm:t>
        <a:bodyPr/>
        <a:lstStyle/>
        <a:p>
          <a:endParaRPr lang="ru-RU"/>
        </a:p>
      </dgm:t>
    </dgm:pt>
    <dgm:pt modelId="{54CCDCA6-1610-4284-81DF-B15F98FB6205}">
      <dgm:prSet custT="1"/>
      <dgm:spPr>
        <a:solidFill>
          <a:schemeClr val="accent5">
            <a:lumMod val="75000"/>
          </a:schemeClr>
        </a:solidFill>
      </dgm:spPr>
      <dgm:t>
        <a:bodyPr tIns="0" anchor="t" anchorCtr="0"/>
        <a:lstStyle/>
        <a:p>
          <a:r>
            <a:rPr lang="ru-RU" sz="1200" dirty="0" smtClean="0"/>
            <a:t>Введение ограничений на минимальные суммы платежа, количество платежей, прием новых ВЭД контрактов в </a:t>
          </a:r>
          <a:r>
            <a:rPr lang="en-US" sz="1200" dirty="0" smtClean="0"/>
            <a:t>USD/EUR</a:t>
          </a:r>
          <a:r>
            <a:rPr lang="ru-RU" sz="1200" dirty="0" smtClean="0"/>
            <a:t>; </a:t>
          </a:r>
          <a:endParaRPr lang="ru-RU" sz="1200" dirty="0"/>
        </a:p>
      </dgm:t>
    </dgm:pt>
    <dgm:pt modelId="{F5CA4532-C1F0-402A-862F-CEC774FADF69}" type="parTrans" cxnId="{2818B0B5-8A5A-4E72-A9EB-E7854D5BE95C}">
      <dgm:prSet/>
      <dgm:spPr/>
      <dgm:t>
        <a:bodyPr/>
        <a:lstStyle/>
        <a:p>
          <a:endParaRPr lang="ru-RU"/>
        </a:p>
      </dgm:t>
    </dgm:pt>
    <dgm:pt modelId="{5CE6E99A-24C7-40C6-9716-A7A1C2525405}" type="sibTrans" cxnId="{2818B0B5-8A5A-4E72-A9EB-E7854D5BE95C}">
      <dgm:prSet/>
      <dgm:spPr/>
      <dgm:t>
        <a:bodyPr/>
        <a:lstStyle/>
        <a:p>
          <a:endParaRPr lang="ru-RU"/>
        </a:p>
      </dgm:t>
    </dgm:pt>
    <dgm:pt modelId="{30F01956-A862-4303-89A3-8FCCFE6EE603}">
      <dgm:prSet custT="1"/>
      <dgm:spPr>
        <a:solidFill>
          <a:schemeClr val="accent5">
            <a:lumMod val="75000"/>
          </a:schemeClr>
        </a:solidFill>
      </dgm:spPr>
      <dgm:t>
        <a:bodyPr tIns="0" anchor="t" anchorCtr="0"/>
        <a:lstStyle/>
        <a:p>
          <a:r>
            <a:rPr lang="ru-RU" sz="1200" dirty="0" smtClean="0"/>
            <a:t>Поиск каналов платежей в альтернативных валютах для сохранения географии расчетов; </a:t>
          </a:r>
          <a:endParaRPr lang="ru-RU" sz="1200" dirty="0"/>
        </a:p>
      </dgm:t>
    </dgm:pt>
    <dgm:pt modelId="{95CF2CE3-77D8-4F45-A607-322D28917153}" type="parTrans" cxnId="{1D10E875-185B-47F1-BF0E-CFEE31C5B5D6}">
      <dgm:prSet/>
      <dgm:spPr/>
      <dgm:t>
        <a:bodyPr/>
        <a:lstStyle/>
        <a:p>
          <a:endParaRPr lang="ru-RU"/>
        </a:p>
      </dgm:t>
    </dgm:pt>
    <dgm:pt modelId="{D4C44D29-0C1A-4610-8F8E-ADFD9ACBBD41}" type="sibTrans" cxnId="{1D10E875-185B-47F1-BF0E-CFEE31C5B5D6}">
      <dgm:prSet/>
      <dgm:spPr/>
      <dgm:t>
        <a:bodyPr/>
        <a:lstStyle/>
        <a:p>
          <a:endParaRPr lang="ru-RU"/>
        </a:p>
      </dgm:t>
    </dgm:pt>
    <dgm:pt modelId="{08DF9D3A-3C1B-4D8E-B61F-6B27AFCB2FBB}">
      <dgm:prSet custT="1"/>
      <dgm:spPr/>
      <dgm:t>
        <a:bodyPr tIns="0"/>
        <a:lstStyle/>
        <a:p>
          <a:r>
            <a:rPr lang="ru-RU" sz="1200" dirty="0" smtClean="0"/>
            <a:t>Расчеты в </a:t>
          </a:r>
          <a:r>
            <a:rPr lang="en-US" sz="1200" dirty="0" smtClean="0"/>
            <a:t>USD/EUR</a:t>
          </a:r>
          <a:r>
            <a:rPr lang="ru-RU" sz="1200" dirty="0" smtClean="0"/>
            <a:t> станут «предметом роскоши» – крайне ограниченная география расчетов и очень затратное обслуживание;</a:t>
          </a:r>
          <a:endParaRPr lang="ru-RU" sz="1200" dirty="0"/>
        </a:p>
      </dgm:t>
    </dgm:pt>
    <dgm:pt modelId="{35FC697F-45B3-47F4-9580-744940605DFD}" type="parTrans" cxnId="{E5D0196A-78EF-42E2-9327-F54FCB066314}">
      <dgm:prSet/>
      <dgm:spPr/>
      <dgm:t>
        <a:bodyPr/>
        <a:lstStyle/>
        <a:p>
          <a:endParaRPr lang="ru-RU"/>
        </a:p>
      </dgm:t>
    </dgm:pt>
    <dgm:pt modelId="{7BA4B1D0-6E54-417B-97F8-E109F65B20E6}" type="sibTrans" cxnId="{E5D0196A-78EF-42E2-9327-F54FCB066314}">
      <dgm:prSet/>
      <dgm:spPr/>
      <dgm:t>
        <a:bodyPr/>
        <a:lstStyle/>
        <a:p>
          <a:endParaRPr lang="ru-RU"/>
        </a:p>
      </dgm:t>
    </dgm:pt>
    <dgm:pt modelId="{5E4D50A5-C98E-42DC-A7B5-8155C0B5F3B3}">
      <dgm:prSet custT="1"/>
      <dgm:spPr/>
      <dgm:t>
        <a:bodyPr tIns="0"/>
        <a:lstStyle/>
        <a:p>
          <a:r>
            <a:rPr lang="ru-RU" sz="1200" dirty="0" smtClean="0"/>
            <a:t>Возможность расчетов останется в дочерних банках нерезидентов и российских банках по прямым </a:t>
          </a:r>
          <a:r>
            <a:rPr lang="ru-RU" sz="1200" dirty="0" err="1" smtClean="0"/>
            <a:t>корр.счетам</a:t>
          </a:r>
          <a:r>
            <a:rPr lang="ru-RU" sz="1200" dirty="0" smtClean="0"/>
            <a:t> с тенденцией к сокращению возможностей платежей.</a:t>
          </a:r>
          <a:endParaRPr lang="ru-RU" sz="1200" dirty="0"/>
        </a:p>
      </dgm:t>
    </dgm:pt>
    <dgm:pt modelId="{88595156-915C-4CB3-B80E-56187AFBD7F2}" type="parTrans" cxnId="{BB77525C-5DE1-49C8-B41F-C870FC9C1971}">
      <dgm:prSet/>
      <dgm:spPr/>
      <dgm:t>
        <a:bodyPr/>
        <a:lstStyle/>
        <a:p>
          <a:endParaRPr lang="ru-RU"/>
        </a:p>
      </dgm:t>
    </dgm:pt>
    <dgm:pt modelId="{D3750974-9D67-4509-827C-2D0827021069}" type="sibTrans" cxnId="{BB77525C-5DE1-49C8-B41F-C870FC9C1971}">
      <dgm:prSet/>
      <dgm:spPr/>
      <dgm:t>
        <a:bodyPr/>
        <a:lstStyle/>
        <a:p>
          <a:endParaRPr lang="ru-RU"/>
        </a:p>
      </dgm:t>
    </dgm:pt>
    <dgm:pt modelId="{FD4807E8-A12C-4651-9946-4761E2F53D9F}">
      <dgm:prSet custT="1"/>
      <dgm:spPr/>
      <dgm:t>
        <a:bodyPr tIns="0"/>
        <a:lstStyle/>
        <a:p>
          <a:r>
            <a:rPr lang="ru-RU" sz="1200" dirty="0" smtClean="0"/>
            <a:t>Санкции на крупные расчетные банки РФ;</a:t>
          </a:r>
          <a:endParaRPr lang="ru-RU" sz="1200" dirty="0"/>
        </a:p>
      </dgm:t>
    </dgm:pt>
    <dgm:pt modelId="{EB131525-2D7C-445A-B437-F27780EEB417}" type="parTrans" cxnId="{88EB82A9-F835-40BE-98F1-0E8E7C23E720}">
      <dgm:prSet/>
      <dgm:spPr/>
      <dgm:t>
        <a:bodyPr/>
        <a:lstStyle/>
        <a:p>
          <a:endParaRPr lang="ru-RU"/>
        </a:p>
      </dgm:t>
    </dgm:pt>
    <dgm:pt modelId="{1E3DCBFA-6C72-4141-BFF2-B2E0CEF1CE58}" type="sibTrans" cxnId="{88EB82A9-F835-40BE-98F1-0E8E7C23E720}">
      <dgm:prSet/>
      <dgm:spPr/>
      <dgm:t>
        <a:bodyPr/>
        <a:lstStyle/>
        <a:p>
          <a:endParaRPr lang="ru-RU"/>
        </a:p>
      </dgm:t>
    </dgm:pt>
    <dgm:pt modelId="{4F84DB7D-D4B2-4E7F-BADA-043355E2B765}">
      <dgm:prSet custT="1"/>
      <dgm:spPr/>
      <dgm:t>
        <a:bodyPr tIns="0"/>
        <a:lstStyle/>
        <a:p>
          <a:r>
            <a:rPr lang="ru-RU" sz="1200" dirty="0" smtClean="0"/>
            <a:t>Возможны ограничения на ввод/вывод с биржи, как следствие- резкое ухудшение условий покупки/продажи.</a:t>
          </a:r>
          <a:endParaRPr lang="ru-RU" sz="1200" dirty="0"/>
        </a:p>
      </dgm:t>
    </dgm:pt>
    <dgm:pt modelId="{E307E9EF-6BCB-4D39-BBD3-BA735C2A9A85}" type="parTrans" cxnId="{8DC23971-844A-4B2A-A200-6F76336AAD02}">
      <dgm:prSet/>
      <dgm:spPr/>
      <dgm:t>
        <a:bodyPr/>
        <a:lstStyle/>
        <a:p>
          <a:endParaRPr lang="ru-RU"/>
        </a:p>
      </dgm:t>
    </dgm:pt>
    <dgm:pt modelId="{B150B261-7F54-438C-9B8B-8BB39E05AB91}" type="sibTrans" cxnId="{8DC23971-844A-4B2A-A200-6F76336AAD02}">
      <dgm:prSet/>
      <dgm:spPr/>
      <dgm:t>
        <a:bodyPr/>
        <a:lstStyle/>
        <a:p>
          <a:endParaRPr lang="ru-RU"/>
        </a:p>
      </dgm:t>
    </dgm:pt>
    <dgm:pt modelId="{E859D3EC-04B3-4207-B5A5-23A971716144}" type="pres">
      <dgm:prSet presAssocID="{A0BB109D-2471-4F5B-A8EA-A1F99AAD165E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58B87C-93F4-4292-A448-E47D6DA05699}" type="pres">
      <dgm:prSet presAssocID="{A0BB109D-2471-4F5B-A8EA-A1F99AAD165E}" presName="matrix" presStyleCnt="0"/>
      <dgm:spPr/>
    </dgm:pt>
    <dgm:pt modelId="{7CA53736-701A-4405-A2F2-803E8CFEFE77}" type="pres">
      <dgm:prSet presAssocID="{A0BB109D-2471-4F5B-A8EA-A1F99AAD165E}" presName="tile1" presStyleLbl="node1" presStyleIdx="0" presStyleCnt="4"/>
      <dgm:spPr/>
      <dgm:t>
        <a:bodyPr/>
        <a:lstStyle/>
        <a:p>
          <a:endParaRPr lang="ru-RU"/>
        </a:p>
      </dgm:t>
    </dgm:pt>
    <dgm:pt modelId="{4476764C-E701-4259-ACCD-91C083713A18}" type="pres">
      <dgm:prSet presAssocID="{A0BB109D-2471-4F5B-A8EA-A1F99AAD165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887579-73F2-41FF-9C78-D6112842E89C}" type="pres">
      <dgm:prSet presAssocID="{A0BB109D-2471-4F5B-A8EA-A1F99AAD165E}" presName="tile2" presStyleLbl="node1" presStyleIdx="1" presStyleCnt="4"/>
      <dgm:spPr/>
      <dgm:t>
        <a:bodyPr/>
        <a:lstStyle/>
        <a:p>
          <a:endParaRPr lang="ru-RU"/>
        </a:p>
      </dgm:t>
    </dgm:pt>
    <dgm:pt modelId="{57B214B7-50F2-484B-BE93-A5E738A90B07}" type="pres">
      <dgm:prSet presAssocID="{A0BB109D-2471-4F5B-A8EA-A1F99AAD165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E101AD-3E62-4E67-8337-F0335A6B1A2F}" type="pres">
      <dgm:prSet presAssocID="{A0BB109D-2471-4F5B-A8EA-A1F99AAD165E}" presName="tile3" presStyleLbl="node1" presStyleIdx="2" presStyleCnt="4"/>
      <dgm:spPr/>
      <dgm:t>
        <a:bodyPr/>
        <a:lstStyle/>
        <a:p>
          <a:endParaRPr lang="ru-RU"/>
        </a:p>
      </dgm:t>
    </dgm:pt>
    <dgm:pt modelId="{9F02CE42-A243-413E-8C7B-82EDDA319E9E}" type="pres">
      <dgm:prSet presAssocID="{A0BB109D-2471-4F5B-A8EA-A1F99AAD165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851502-5009-4375-B22E-30563758DD85}" type="pres">
      <dgm:prSet presAssocID="{A0BB109D-2471-4F5B-A8EA-A1F99AAD165E}" presName="tile4" presStyleLbl="node1" presStyleIdx="3" presStyleCnt="4"/>
      <dgm:spPr/>
      <dgm:t>
        <a:bodyPr/>
        <a:lstStyle/>
        <a:p>
          <a:endParaRPr lang="ru-RU"/>
        </a:p>
      </dgm:t>
    </dgm:pt>
    <dgm:pt modelId="{3E92AF83-D3C0-4D57-B782-2FD8AE871764}" type="pres">
      <dgm:prSet presAssocID="{A0BB109D-2471-4F5B-A8EA-A1F99AAD165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46B886-9635-483D-993A-30902D023C55}" type="pres">
      <dgm:prSet presAssocID="{A0BB109D-2471-4F5B-A8EA-A1F99AAD165E}" presName="centerTile" presStyleLbl="fgShp" presStyleIdx="0" presStyleCnt="1" custScaleX="282609" custScaleY="39437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14B20DE8-4D21-4618-84EC-41DC4ADBD140}" type="presOf" srcId="{6D796E87-ADF5-4EAD-A220-356A07E51AE3}" destId="{7CA53736-701A-4405-A2F2-803E8CFEFE77}" srcOrd="0" destOrd="4" presId="urn:microsoft.com/office/officeart/2005/8/layout/matrix1"/>
    <dgm:cxn modelId="{A12378ED-5F1B-4450-8724-A316D90FAC8D}" srcId="{22D09344-9F59-4D3E-B0D6-33A4E1C5D59D}" destId="{784D6309-37CA-4D54-A12E-4A00118720D7}" srcOrd="0" destOrd="0" parTransId="{2C364509-545E-42CA-A160-23CA66F49A4A}" sibTransId="{DE8C4225-5B44-4B02-8709-EE0C5368144F}"/>
    <dgm:cxn modelId="{C724481B-81FA-4BFF-B66D-6F2327A1BE29}" srcId="{E59F41DA-A311-4484-AB2F-2ABEE95BF2AC}" destId="{C9252FB8-5BDC-4786-85A7-FF5129C858EA}" srcOrd="0" destOrd="0" parTransId="{86D720B7-4868-4BAC-948E-CE791BC6BAEC}" sibTransId="{DBEA866D-B143-45B4-94F8-BAEC8CF9D4F1}"/>
    <dgm:cxn modelId="{E0833903-84C7-4C2B-A9F3-F4887D10831B}" type="presOf" srcId="{54CCDCA6-1610-4284-81DF-B15F98FB6205}" destId="{9F02CE42-A243-413E-8C7B-82EDDA319E9E}" srcOrd="1" destOrd="2" presId="urn:microsoft.com/office/officeart/2005/8/layout/matrix1"/>
    <dgm:cxn modelId="{9C4EF738-23AE-4EBC-AB6B-D4DF65477432}" srcId="{58EF6912-45BC-47B2-80A8-E4D9C2192C79}" destId="{5AAFB8D0-B91D-4849-A39B-B5E7C5D2064D}" srcOrd="3" destOrd="0" parTransId="{9EA3CA1F-0C17-4E86-B6D0-A432A1CEBCDF}" sibTransId="{7DEF7BA9-810F-4A9B-AF1F-4208143A4C82}"/>
    <dgm:cxn modelId="{9034D24F-9C60-4EC0-AB47-1B36E6FC3D75}" srcId="{58EF6912-45BC-47B2-80A8-E4D9C2192C79}" destId="{F20EDD18-8650-467F-AFA3-C8C794AFE55E}" srcOrd="0" destOrd="0" parTransId="{EF4BC27E-72B7-4EF8-9DFE-764690B5C671}" sibTransId="{67945AAF-0E6F-4A34-81A0-2463730209ED}"/>
    <dgm:cxn modelId="{93B481A4-061B-430D-9337-2D48FB536E29}" type="presOf" srcId="{30F01956-A862-4303-89A3-8FCCFE6EE603}" destId="{0AE101AD-3E62-4E67-8337-F0335A6B1A2F}" srcOrd="0" destOrd="3" presId="urn:microsoft.com/office/officeart/2005/8/layout/matrix1"/>
    <dgm:cxn modelId="{72584994-5132-4EA6-A48E-C292CC81B051}" type="presOf" srcId="{22D09344-9F59-4D3E-B0D6-33A4E1C5D59D}" destId="{57B214B7-50F2-484B-BE93-A5E738A90B07}" srcOrd="1" destOrd="0" presId="urn:microsoft.com/office/officeart/2005/8/layout/matrix1"/>
    <dgm:cxn modelId="{88EB82A9-F835-40BE-98F1-0E8E7C23E720}" srcId="{F20EDD18-8650-467F-AFA3-C8C794AFE55E}" destId="{FD4807E8-A12C-4651-9946-4761E2F53D9F}" srcOrd="1" destOrd="0" parTransId="{EB131525-2D7C-445A-B437-F27780EEB417}" sibTransId="{1E3DCBFA-6C72-4141-BFF2-B2E0CEF1CE58}"/>
    <dgm:cxn modelId="{04BED659-EBB8-4C3E-8E23-A6624336FD0B}" type="presOf" srcId="{6D796E87-ADF5-4EAD-A220-356A07E51AE3}" destId="{4476764C-E701-4259-ACCD-91C083713A18}" srcOrd="1" destOrd="4" presId="urn:microsoft.com/office/officeart/2005/8/layout/matrix1"/>
    <dgm:cxn modelId="{9C60DB4A-598A-4B71-B169-A15B8218D847}" type="presOf" srcId="{3636B048-51B2-447F-820E-91D1166FB4F3}" destId="{7CA53736-701A-4405-A2F2-803E8CFEFE77}" srcOrd="0" destOrd="1" presId="urn:microsoft.com/office/officeart/2005/8/layout/matrix1"/>
    <dgm:cxn modelId="{A709B07E-6F5A-4A29-BF73-5576512BD671}" type="presOf" srcId="{38F795BE-957D-45ED-994A-7F51CDE215D9}" destId="{4476764C-E701-4259-ACCD-91C083713A18}" srcOrd="1" destOrd="3" presId="urn:microsoft.com/office/officeart/2005/8/layout/matrix1"/>
    <dgm:cxn modelId="{0B599BB6-B760-4C4C-A943-C583220DD198}" type="presOf" srcId="{22D09344-9F59-4D3E-B0D6-33A4E1C5D59D}" destId="{45887579-73F2-41FF-9C78-D6112842E89C}" srcOrd="0" destOrd="0" presId="urn:microsoft.com/office/officeart/2005/8/layout/matrix1"/>
    <dgm:cxn modelId="{954938B0-AFAE-486A-8C54-4EAE65ED55D9}" type="presOf" srcId="{C9252FB8-5BDC-4786-85A7-FF5129C858EA}" destId="{0AE101AD-3E62-4E67-8337-F0335A6B1A2F}" srcOrd="0" destOrd="1" presId="urn:microsoft.com/office/officeart/2005/8/layout/matrix1"/>
    <dgm:cxn modelId="{DC15F0E7-FDA3-4897-B86C-1D0E0AC53E0D}" type="presOf" srcId="{4F84DB7D-D4B2-4E7F-BADA-043355E2B765}" destId="{25851502-5009-4375-B22E-30563758DD85}" srcOrd="0" destOrd="3" presId="urn:microsoft.com/office/officeart/2005/8/layout/matrix1"/>
    <dgm:cxn modelId="{EB08CC61-8441-4C5F-BA77-46A630EA4262}" srcId="{F20EDD18-8650-467F-AFA3-C8C794AFE55E}" destId="{38F795BE-957D-45ED-994A-7F51CDE215D9}" srcOrd="2" destOrd="0" parTransId="{E5627403-5749-4D39-9D56-B2C731E809B3}" sibTransId="{3C73D6E9-D3C1-48C6-BCA1-CC282D1DC2F1}"/>
    <dgm:cxn modelId="{8750422B-22F4-47F7-BAD1-3F9FDEC277DC}" type="presOf" srcId="{FD4807E8-A12C-4651-9946-4761E2F53D9F}" destId="{7CA53736-701A-4405-A2F2-803E8CFEFE77}" srcOrd="0" destOrd="2" presId="urn:microsoft.com/office/officeart/2005/8/layout/matrix1"/>
    <dgm:cxn modelId="{CD7D601A-16B3-4E46-BB72-81BEB7C3215A}" type="presOf" srcId="{E59F41DA-A311-4484-AB2F-2ABEE95BF2AC}" destId="{9F02CE42-A243-413E-8C7B-82EDDA319E9E}" srcOrd="1" destOrd="0" presId="urn:microsoft.com/office/officeart/2005/8/layout/matrix1"/>
    <dgm:cxn modelId="{05657782-CDFE-4BA1-8A80-840F98EBAF6D}" srcId="{58EF6912-45BC-47B2-80A8-E4D9C2192C79}" destId="{22D09344-9F59-4D3E-B0D6-33A4E1C5D59D}" srcOrd="1" destOrd="0" parTransId="{C209DEE2-7242-4747-A46F-3407D1B12B3A}" sibTransId="{0484861D-8D66-4E89-B9F8-6417316D02D9}"/>
    <dgm:cxn modelId="{10467B35-0954-41EB-9104-CB3968979291}" type="presOf" srcId="{5AAFB8D0-B91D-4849-A39B-B5E7C5D2064D}" destId="{25851502-5009-4375-B22E-30563758DD85}" srcOrd="0" destOrd="0" presId="urn:microsoft.com/office/officeart/2005/8/layout/matrix1"/>
    <dgm:cxn modelId="{355403BA-1C90-4789-8CAA-A8012B30BC0F}" type="presOf" srcId="{F20EDD18-8650-467F-AFA3-C8C794AFE55E}" destId="{4476764C-E701-4259-ACCD-91C083713A18}" srcOrd="1" destOrd="0" presId="urn:microsoft.com/office/officeart/2005/8/layout/matrix1"/>
    <dgm:cxn modelId="{EB39FB86-0DDB-4F2E-9DED-AE696BDDC874}" srcId="{A0BB109D-2471-4F5B-A8EA-A1F99AAD165E}" destId="{58EF6912-45BC-47B2-80A8-E4D9C2192C79}" srcOrd="0" destOrd="0" parTransId="{60ECC45B-42BF-4361-9BE0-068550BD36DC}" sibTransId="{891D07E7-58E5-46BC-A22E-8195D8BF32B3}"/>
    <dgm:cxn modelId="{D3191DEA-4E1F-4FFF-B842-F2155E10DE4E}" type="presOf" srcId="{784D6309-37CA-4D54-A12E-4A00118720D7}" destId="{57B214B7-50F2-484B-BE93-A5E738A90B07}" srcOrd="1" destOrd="1" presId="urn:microsoft.com/office/officeart/2005/8/layout/matrix1"/>
    <dgm:cxn modelId="{FEAA2D1A-FF1A-40F6-BDA7-A7BFB18E6886}" type="presOf" srcId="{5E4D50A5-C98E-42DC-A7B5-8155C0B5F3B3}" destId="{25851502-5009-4375-B22E-30563758DD85}" srcOrd="0" destOrd="2" presId="urn:microsoft.com/office/officeart/2005/8/layout/matrix1"/>
    <dgm:cxn modelId="{DC0AA55C-37C9-4B1B-A6F6-72ED9B91B1E4}" type="presOf" srcId="{5E4D50A5-C98E-42DC-A7B5-8155C0B5F3B3}" destId="{3E92AF83-D3C0-4D57-B782-2FD8AE871764}" srcOrd="1" destOrd="2" presId="urn:microsoft.com/office/officeart/2005/8/layout/matrix1"/>
    <dgm:cxn modelId="{36E40BD2-E65B-4AFD-99BB-C66812412051}" type="presOf" srcId="{784D6309-37CA-4D54-A12E-4A00118720D7}" destId="{45887579-73F2-41FF-9C78-D6112842E89C}" srcOrd="0" destOrd="1" presId="urn:microsoft.com/office/officeart/2005/8/layout/matrix1"/>
    <dgm:cxn modelId="{387BF6B1-440D-4557-BAFE-EE28325BAAD2}" srcId="{58EF6912-45BC-47B2-80A8-E4D9C2192C79}" destId="{E59F41DA-A311-4484-AB2F-2ABEE95BF2AC}" srcOrd="2" destOrd="0" parTransId="{92758E2F-B6A1-4D95-9323-7D1C8D8626B4}" sibTransId="{094EFEBD-30BB-462D-96A1-BA0443FB06C0}"/>
    <dgm:cxn modelId="{D0D90679-B95A-4A1D-81A4-EAEA06B03226}" type="presOf" srcId="{58EF6912-45BC-47B2-80A8-E4D9C2192C79}" destId="{E746B886-9635-483D-993A-30902D023C55}" srcOrd="0" destOrd="0" presId="urn:microsoft.com/office/officeart/2005/8/layout/matrix1"/>
    <dgm:cxn modelId="{ED166C6C-286F-43D6-8A9E-395556E77F05}" srcId="{F20EDD18-8650-467F-AFA3-C8C794AFE55E}" destId="{3636B048-51B2-447F-820E-91D1166FB4F3}" srcOrd="0" destOrd="0" parTransId="{27EE2D56-0D2B-4044-A919-B523D5198276}" sibTransId="{CF620B6A-64BC-487E-A44B-771F8288E12D}"/>
    <dgm:cxn modelId="{E5D0196A-78EF-42E2-9327-F54FCB066314}" srcId="{5AAFB8D0-B91D-4849-A39B-B5E7C5D2064D}" destId="{08DF9D3A-3C1B-4D8E-B61F-6B27AFCB2FBB}" srcOrd="0" destOrd="0" parTransId="{35FC697F-45B3-47F4-9580-744940605DFD}" sibTransId="{7BA4B1D0-6E54-417B-97F8-E109F65B20E6}"/>
    <dgm:cxn modelId="{8DC23971-844A-4B2A-A200-6F76336AAD02}" srcId="{5AAFB8D0-B91D-4849-A39B-B5E7C5D2064D}" destId="{4F84DB7D-D4B2-4E7F-BADA-043355E2B765}" srcOrd="2" destOrd="0" parTransId="{E307E9EF-6BCB-4D39-BBD3-BA735C2A9A85}" sibTransId="{B150B261-7F54-438C-9B8B-8BB39E05AB91}"/>
    <dgm:cxn modelId="{9C86BB52-5A1A-4633-BE72-70D4E2297A38}" type="presOf" srcId="{38F795BE-957D-45ED-994A-7F51CDE215D9}" destId="{7CA53736-701A-4405-A2F2-803E8CFEFE77}" srcOrd="0" destOrd="3" presId="urn:microsoft.com/office/officeart/2005/8/layout/matrix1"/>
    <dgm:cxn modelId="{1D10E875-185B-47F1-BF0E-CFEE31C5B5D6}" srcId="{E59F41DA-A311-4484-AB2F-2ABEE95BF2AC}" destId="{30F01956-A862-4303-89A3-8FCCFE6EE603}" srcOrd="2" destOrd="0" parTransId="{95CF2CE3-77D8-4F45-A607-322D28917153}" sibTransId="{D4C44D29-0C1A-4610-8F8E-ADFD9ACBBD41}"/>
    <dgm:cxn modelId="{1763E423-3B6C-4CFF-852C-4F8775AD76D6}" type="presOf" srcId="{30F01956-A862-4303-89A3-8FCCFE6EE603}" destId="{9F02CE42-A243-413E-8C7B-82EDDA319E9E}" srcOrd="1" destOrd="3" presId="urn:microsoft.com/office/officeart/2005/8/layout/matrix1"/>
    <dgm:cxn modelId="{EE50A72B-4BFE-4112-8229-72EDFEEC6AF4}" type="presOf" srcId="{08DF9D3A-3C1B-4D8E-B61F-6B27AFCB2FBB}" destId="{25851502-5009-4375-B22E-30563758DD85}" srcOrd="0" destOrd="1" presId="urn:microsoft.com/office/officeart/2005/8/layout/matrix1"/>
    <dgm:cxn modelId="{CDFD8233-6734-4364-A8E8-CF78CBA5FC1D}" type="presOf" srcId="{F20EDD18-8650-467F-AFA3-C8C794AFE55E}" destId="{7CA53736-701A-4405-A2F2-803E8CFEFE77}" srcOrd="0" destOrd="0" presId="urn:microsoft.com/office/officeart/2005/8/layout/matrix1"/>
    <dgm:cxn modelId="{515BB2CB-B770-45DB-B512-53FF01D38CDD}" type="presOf" srcId="{E59F41DA-A311-4484-AB2F-2ABEE95BF2AC}" destId="{0AE101AD-3E62-4E67-8337-F0335A6B1A2F}" srcOrd="0" destOrd="0" presId="urn:microsoft.com/office/officeart/2005/8/layout/matrix1"/>
    <dgm:cxn modelId="{963A606E-6B52-4F1B-8122-EA7D422E59C9}" type="presOf" srcId="{3636B048-51B2-447F-820E-91D1166FB4F3}" destId="{4476764C-E701-4259-ACCD-91C083713A18}" srcOrd="1" destOrd="1" presId="urn:microsoft.com/office/officeart/2005/8/layout/matrix1"/>
    <dgm:cxn modelId="{15660B6F-AA61-4048-B20C-24D37C94097B}" srcId="{F20EDD18-8650-467F-AFA3-C8C794AFE55E}" destId="{6D796E87-ADF5-4EAD-A220-356A07E51AE3}" srcOrd="3" destOrd="0" parTransId="{FBEFFE12-E2A2-4780-B38E-4601C75FDAA7}" sibTransId="{28AC6E31-B93D-4295-8DFB-C6BDAA9C7F50}"/>
    <dgm:cxn modelId="{8142F818-953E-4FF8-B629-402D7FFC1E75}" type="presOf" srcId="{98CBC6A0-998F-4978-AC24-6118CA01C23B}" destId="{45887579-73F2-41FF-9C78-D6112842E89C}" srcOrd="0" destOrd="2" presId="urn:microsoft.com/office/officeart/2005/8/layout/matrix1"/>
    <dgm:cxn modelId="{F31EFA25-BEF5-4D0B-9CA8-3E23049E572B}" type="presOf" srcId="{08DF9D3A-3C1B-4D8E-B61F-6B27AFCB2FBB}" destId="{3E92AF83-D3C0-4D57-B782-2FD8AE871764}" srcOrd="1" destOrd="1" presId="urn:microsoft.com/office/officeart/2005/8/layout/matrix1"/>
    <dgm:cxn modelId="{86F75824-162C-49A4-B6A9-F1C4FBBCE450}" type="presOf" srcId="{98CBC6A0-998F-4978-AC24-6118CA01C23B}" destId="{57B214B7-50F2-484B-BE93-A5E738A90B07}" srcOrd="1" destOrd="2" presId="urn:microsoft.com/office/officeart/2005/8/layout/matrix1"/>
    <dgm:cxn modelId="{2CF5211E-7154-4BA4-9D8D-5F6B1B37EC8C}" type="presOf" srcId="{FD4807E8-A12C-4651-9946-4761E2F53D9F}" destId="{4476764C-E701-4259-ACCD-91C083713A18}" srcOrd="1" destOrd="2" presId="urn:microsoft.com/office/officeart/2005/8/layout/matrix1"/>
    <dgm:cxn modelId="{FD49DF89-0C8C-453D-8DB1-4B8F108581C8}" srcId="{22D09344-9F59-4D3E-B0D6-33A4E1C5D59D}" destId="{98CBC6A0-998F-4978-AC24-6118CA01C23B}" srcOrd="1" destOrd="0" parTransId="{43E17D5E-A003-44CF-8540-B73895094DFF}" sibTransId="{AD802074-8E71-400F-8BB3-39D4B8C01C9F}"/>
    <dgm:cxn modelId="{BB77525C-5DE1-49C8-B41F-C870FC9C1971}" srcId="{5AAFB8D0-B91D-4849-A39B-B5E7C5D2064D}" destId="{5E4D50A5-C98E-42DC-A7B5-8155C0B5F3B3}" srcOrd="1" destOrd="0" parTransId="{88595156-915C-4CB3-B80E-56187AFBD7F2}" sibTransId="{D3750974-9D67-4509-827C-2D0827021069}"/>
    <dgm:cxn modelId="{C49E2AFD-038A-4B4A-BEE9-2EEA36FC2E43}" type="presOf" srcId="{4F84DB7D-D4B2-4E7F-BADA-043355E2B765}" destId="{3E92AF83-D3C0-4D57-B782-2FD8AE871764}" srcOrd="1" destOrd="3" presId="urn:microsoft.com/office/officeart/2005/8/layout/matrix1"/>
    <dgm:cxn modelId="{2818B0B5-8A5A-4E72-A9EB-E7854D5BE95C}" srcId="{E59F41DA-A311-4484-AB2F-2ABEE95BF2AC}" destId="{54CCDCA6-1610-4284-81DF-B15F98FB6205}" srcOrd="1" destOrd="0" parTransId="{F5CA4532-C1F0-402A-862F-CEC774FADF69}" sibTransId="{5CE6E99A-24C7-40C6-9716-A7A1C2525405}"/>
    <dgm:cxn modelId="{1A789DAF-D0D8-48EA-BCAD-7D63A8EBCB73}" type="presOf" srcId="{C9252FB8-5BDC-4786-85A7-FF5129C858EA}" destId="{9F02CE42-A243-413E-8C7B-82EDDA319E9E}" srcOrd="1" destOrd="1" presId="urn:microsoft.com/office/officeart/2005/8/layout/matrix1"/>
    <dgm:cxn modelId="{DDC709FB-28C5-48C0-B509-C818B7DAAF7E}" type="presOf" srcId="{A0BB109D-2471-4F5B-A8EA-A1F99AAD165E}" destId="{E859D3EC-04B3-4207-B5A5-23A971716144}" srcOrd="0" destOrd="0" presId="urn:microsoft.com/office/officeart/2005/8/layout/matrix1"/>
    <dgm:cxn modelId="{9857D0DF-954F-4F6A-923C-AAD827C3C098}" type="presOf" srcId="{5AAFB8D0-B91D-4849-A39B-B5E7C5D2064D}" destId="{3E92AF83-D3C0-4D57-B782-2FD8AE871764}" srcOrd="1" destOrd="0" presId="urn:microsoft.com/office/officeart/2005/8/layout/matrix1"/>
    <dgm:cxn modelId="{F1A6CD43-E20A-4D67-BD43-EB395AF51544}" type="presOf" srcId="{54CCDCA6-1610-4284-81DF-B15F98FB6205}" destId="{0AE101AD-3E62-4E67-8337-F0335A6B1A2F}" srcOrd="0" destOrd="2" presId="urn:microsoft.com/office/officeart/2005/8/layout/matrix1"/>
    <dgm:cxn modelId="{0B74134B-B0F4-4CA0-82B8-4AE35C6BC5E4}" type="presParOf" srcId="{E859D3EC-04B3-4207-B5A5-23A971716144}" destId="{A458B87C-93F4-4292-A448-E47D6DA05699}" srcOrd="0" destOrd="0" presId="urn:microsoft.com/office/officeart/2005/8/layout/matrix1"/>
    <dgm:cxn modelId="{45E7EBC5-321F-4A56-AC00-C9AEA312ABC6}" type="presParOf" srcId="{A458B87C-93F4-4292-A448-E47D6DA05699}" destId="{7CA53736-701A-4405-A2F2-803E8CFEFE77}" srcOrd="0" destOrd="0" presId="urn:microsoft.com/office/officeart/2005/8/layout/matrix1"/>
    <dgm:cxn modelId="{6863A4D5-1317-4C64-B2BA-8F25C0EF194F}" type="presParOf" srcId="{A458B87C-93F4-4292-A448-E47D6DA05699}" destId="{4476764C-E701-4259-ACCD-91C083713A18}" srcOrd="1" destOrd="0" presId="urn:microsoft.com/office/officeart/2005/8/layout/matrix1"/>
    <dgm:cxn modelId="{0A5D3D30-1255-4484-BFF7-D1FF92D23D13}" type="presParOf" srcId="{A458B87C-93F4-4292-A448-E47D6DA05699}" destId="{45887579-73F2-41FF-9C78-D6112842E89C}" srcOrd="2" destOrd="0" presId="urn:microsoft.com/office/officeart/2005/8/layout/matrix1"/>
    <dgm:cxn modelId="{80849E83-3768-455A-8C61-CA1549D9E451}" type="presParOf" srcId="{A458B87C-93F4-4292-A448-E47D6DA05699}" destId="{57B214B7-50F2-484B-BE93-A5E738A90B07}" srcOrd="3" destOrd="0" presId="urn:microsoft.com/office/officeart/2005/8/layout/matrix1"/>
    <dgm:cxn modelId="{2F7DBB7E-0643-4100-931C-7D3B44598CBA}" type="presParOf" srcId="{A458B87C-93F4-4292-A448-E47D6DA05699}" destId="{0AE101AD-3E62-4E67-8337-F0335A6B1A2F}" srcOrd="4" destOrd="0" presId="urn:microsoft.com/office/officeart/2005/8/layout/matrix1"/>
    <dgm:cxn modelId="{61A6A936-8D0E-4865-AB49-1552B490855B}" type="presParOf" srcId="{A458B87C-93F4-4292-A448-E47D6DA05699}" destId="{9F02CE42-A243-413E-8C7B-82EDDA319E9E}" srcOrd="5" destOrd="0" presId="urn:microsoft.com/office/officeart/2005/8/layout/matrix1"/>
    <dgm:cxn modelId="{71CD572E-A5E5-4989-BE60-A5F79F47ED34}" type="presParOf" srcId="{A458B87C-93F4-4292-A448-E47D6DA05699}" destId="{25851502-5009-4375-B22E-30563758DD85}" srcOrd="6" destOrd="0" presId="urn:microsoft.com/office/officeart/2005/8/layout/matrix1"/>
    <dgm:cxn modelId="{AB685A9F-29F7-4B88-AD6A-AAA5405688EA}" type="presParOf" srcId="{A458B87C-93F4-4292-A448-E47D6DA05699}" destId="{3E92AF83-D3C0-4D57-B782-2FD8AE871764}" srcOrd="7" destOrd="0" presId="urn:microsoft.com/office/officeart/2005/8/layout/matrix1"/>
    <dgm:cxn modelId="{3E8078C8-F317-4C72-B90D-71490B397E5A}" type="presParOf" srcId="{E859D3EC-04B3-4207-B5A5-23A971716144}" destId="{E746B886-9635-483D-993A-30902D023C5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2653AA-F9E2-4684-8C53-EFF86F94E6FE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A86D4E-FC70-4D3F-BDB3-AA3F7DB1657B}">
      <dgm:prSet phldrT="[Текст]"/>
      <dgm:spPr/>
      <dgm:t>
        <a:bodyPr/>
        <a:lstStyle/>
        <a:p>
          <a:r>
            <a:rPr lang="en-US" dirty="0" smtClean="0"/>
            <a:t>Intesa Sanpaolo</a:t>
          </a:r>
          <a:endParaRPr lang="ru-RU" dirty="0"/>
        </a:p>
      </dgm:t>
    </dgm:pt>
    <dgm:pt modelId="{76DE6AD2-91FE-4216-B9AE-A229F6CC9ED4}" type="parTrans" cxnId="{04FEC6E1-FE33-45EC-9285-3A310287C390}">
      <dgm:prSet/>
      <dgm:spPr/>
      <dgm:t>
        <a:bodyPr/>
        <a:lstStyle/>
        <a:p>
          <a:endParaRPr lang="ru-RU"/>
        </a:p>
      </dgm:t>
    </dgm:pt>
    <dgm:pt modelId="{720BBF62-8B3B-4485-B873-526492AA0B77}" type="sibTrans" cxnId="{04FEC6E1-FE33-45EC-9285-3A310287C390}">
      <dgm:prSet/>
      <dgm:spPr/>
      <dgm:t>
        <a:bodyPr/>
        <a:lstStyle/>
        <a:p>
          <a:endParaRPr lang="ru-RU"/>
        </a:p>
      </dgm:t>
    </dgm:pt>
    <dgm:pt modelId="{240069AA-3A70-46A6-8918-1F2B19042161}">
      <dgm:prSet phldrT="[Текст]"/>
      <dgm:spPr/>
      <dgm:t>
        <a:bodyPr/>
        <a:lstStyle/>
        <a:p>
          <a:r>
            <a:rPr lang="en-US" dirty="0" smtClean="0"/>
            <a:t>Bank of New York Mellon и JPMorgan Chase</a:t>
          </a:r>
          <a:r>
            <a:rPr lang="ru-RU" dirty="0" smtClean="0"/>
            <a:t> </a:t>
          </a:r>
          <a:endParaRPr lang="ru-RU" dirty="0"/>
        </a:p>
      </dgm:t>
    </dgm:pt>
    <dgm:pt modelId="{E6D947D4-D707-4FFF-BBBE-E97B48AB3701}" type="parTrans" cxnId="{3862DBCA-03FC-449B-BA97-ED32F91F76FE}">
      <dgm:prSet/>
      <dgm:spPr/>
      <dgm:t>
        <a:bodyPr/>
        <a:lstStyle/>
        <a:p>
          <a:endParaRPr lang="ru-RU"/>
        </a:p>
      </dgm:t>
    </dgm:pt>
    <dgm:pt modelId="{C8E803AA-E3F4-4C13-9F0B-241E46A7FFE2}" type="sibTrans" cxnId="{3862DBCA-03FC-449B-BA97-ED32F91F76FE}">
      <dgm:prSet/>
      <dgm:spPr/>
      <dgm:t>
        <a:bodyPr/>
        <a:lstStyle/>
        <a:p>
          <a:endParaRPr lang="ru-RU"/>
        </a:p>
      </dgm:t>
    </dgm:pt>
    <dgm:pt modelId="{19F0F26A-922E-4A1D-BEE9-E191A84DABE0}">
      <dgm:prSet/>
      <dgm:spPr/>
      <dgm:t>
        <a:bodyPr/>
        <a:lstStyle/>
        <a:p>
          <a:r>
            <a:rPr lang="ru-RU" smtClean="0"/>
            <a:t>Банк Интеза</a:t>
          </a:r>
          <a:endParaRPr lang="ru-RU"/>
        </a:p>
      </dgm:t>
    </dgm:pt>
    <dgm:pt modelId="{732C5E15-910B-4724-9687-687F7F9206BB}" type="parTrans" cxnId="{EBB3C7E1-8001-4339-87C3-9BCDB00DF800}">
      <dgm:prSet/>
      <dgm:spPr/>
      <dgm:t>
        <a:bodyPr/>
        <a:lstStyle/>
        <a:p>
          <a:endParaRPr lang="ru-RU"/>
        </a:p>
      </dgm:t>
    </dgm:pt>
    <dgm:pt modelId="{3D5DF239-1E60-4E40-9B16-36FC934E4DD1}" type="sibTrans" cxnId="{EBB3C7E1-8001-4339-87C3-9BCDB00DF800}">
      <dgm:prSet/>
      <dgm:spPr/>
      <dgm:t>
        <a:bodyPr/>
        <a:lstStyle/>
        <a:p>
          <a:endParaRPr lang="ru-RU"/>
        </a:p>
      </dgm:t>
    </dgm:pt>
    <dgm:pt modelId="{F08721DE-405B-4711-82F0-D61A906D3898}" type="pres">
      <dgm:prSet presAssocID="{3A2653AA-F9E2-4684-8C53-EFF86F94E6F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21B2A-9E24-4890-94BE-5F2E54B73A47}" type="pres">
      <dgm:prSet presAssocID="{47A86D4E-FC70-4D3F-BDB3-AA3F7DB1657B}" presName="centerShape" presStyleLbl="node0" presStyleIdx="0" presStyleCnt="1" custScaleX="212628" custLinFactNeighborX="-7371" custLinFactNeighborY="-24116"/>
      <dgm:spPr/>
      <dgm:t>
        <a:bodyPr/>
        <a:lstStyle/>
        <a:p>
          <a:endParaRPr lang="ru-RU"/>
        </a:p>
      </dgm:t>
    </dgm:pt>
    <dgm:pt modelId="{9D3E3011-5A62-405D-BAE9-72043591E31D}" type="pres">
      <dgm:prSet presAssocID="{732C5E15-910B-4724-9687-687F7F9206BB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28730DEB-871C-4E3F-B95E-93384A240BBE}" type="pres">
      <dgm:prSet presAssocID="{19F0F26A-922E-4A1D-BEE9-E191A84DABE0}" presName="node" presStyleLbl="node1" presStyleIdx="0" presStyleCnt="2" custScaleX="218481" custRadScaleRad="376189" custRadScaleInc="-308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F82FD-C013-4650-8470-B20A9E00F2A9}" type="pres">
      <dgm:prSet presAssocID="{E6D947D4-D707-4FFF-BBBE-E97B48AB3701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C3C5D970-B2F3-4A28-A7FF-89BD6B958A38}" type="pres">
      <dgm:prSet presAssocID="{240069AA-3A70-46A6-8918-1F2B19042161}" presName="node" presStyleLbl="node1" presStyleIdx="1" presStyleCnt="2" custScaleX="293989" custRadScaleRad="411546" custRadScaleInc="310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73CD84-9A27-49E2-9974-F6B5776E1ABC}" type="presOf" srcId="{E6D947D4-D707-4FFF-BBBE-E97B48AB3701}" destId="{1D2F82FD-C013-4650-8470-B20A9E00F2A9}" srcOrd="0" destOrd="0" presId="urn:microsoft.com/office/officeart/2005/8/layout/radial4"/>
    <dgm:cxn modelId="{BD103D48-2E39-4BD6-BC8F-78002077D968}" type="presOf" srcId="{3A2653AA-F9E2-4684-8C53-EFF86F94E6FE}" destId="{F08721DE-405B-4711-82F0-D61A906D3898}" srcOrd="0" destOrd="0" presId="urn:microsoft.com/office/officeart/2005/8/layout/radial4"/>
    <dgm:cxn modelId="{C48A7596-7996-4E27-A930-B36B900C90E2}" type="presOf" srcId="{47A86D4E-FC70-4D3F-BDB3-AA3F7DB1657B}" destId="{76321B2A-9E24-4890-94BE-5F2E54B73A47}" srcOrd="0" destOrd="0" presId="urn:microsoft.com/office/officeart/2005/8/layout/radial4"/>
    <dgm:cxn modelId="{FE11EA34-2F6F-4C2B-90D4-0DF832EEBD6F}" type="presOf" srcId="{19F0F26A-922E-4A1D-BEE9-E191A84DABE0}" destId="{28730DEB-871C-4E3F-B95E-93384A240BBE}" srcOrd="0" destOrd="0" presId="urn:microsoft.com/office/officeart/2005/8/layout/radial4"/>
    <dgm:cxn modelId="{3862DBCA-03FC-449B-BA97-ED32F91F76FE}" srcId="{47A86D4E-FC70-4D3F-BDB3-AA3F7DB1657B}" destId="{240069AA-3A70-46A6-8918-1F2B19042161}" srcOrd="1" destOrd="0" parTransId="{E6D947D4-D707-4FFF-BBBE-E97B48AB3701}" sibTransId="{C8E803AA-E3F4-4C13-9F0B-241E46A7FFE2}"/>
    <dgm:cxn modelId="{04FEC6E1-FE33-45EC-9285-3A310287C390}" srcId="{3A2653AA-F9E2-4684-8C53-EFF86F94E6FE}" destId="{47A86D4E-FC70-4D3F-BDB3-AA3F7DB1657B}" srcOrd="0" destOrd="0" parTransId="{76DE6AD2-91FE-4216-B9AE-A229F6CC9ED4}" sibTransId="{720BBF62-8B3B-4485-B873-526492AA0B77}"/>
    <dgm:cxn modelId="{A8D264C5-11A8-4305-BD43-43D8DB876E26}" type="presOf" srcId="{732C5E15-910B-4724-9687-687F7F9206BB}" destId="{9D3E3011-5A62-405D-BAE9-72043591E31D}" srcOrd="0" destOrd="0" presId="urn:microsoft.com/office/officeart/2005/8/layout/radial4"/>
    <dgm:cxn modelId="{EBB3C7E1-8001-4339-87C3-9BCDB00DF800}" srcId="{47A86D4E-FC70-4D3F-BDB3-AA3F7DB1657B}" destId="{19F0F26A-922E-4A1D-BEE9-E191A84DABE0}" srcOrd="0" destOrd="0" parTransId="{732C5E15-910B-4724-9687-687F7F9206BB}" sibTransId="{3D5DF239-1E60-4E40-9B16-36FC934E4DD1}"/>
    <dgm:cxn modelId="{8B1D46EB-0D99-4B7E-8FB5-8AAA7A13B416}" type="presOf" srcId="{240069AA-3A70-46A6-8918-1F2B19042161}" destId="{C3C5D970-B2F3-4A28-A7FF-89BD6B958A38}" srcOrd="0" destOrd="0" presId="urn:microsoft.com/office/officeart/2005/8/layout/radial4"/>
    <dgm:cxn modelId="{E24952D4-A87C-4E1E-A080-8E6BC0C1E570}" type="presParOf" srcId="{F08721DE-405B-4711-82F0-D61A906D3898}" destId="{76321B2A-9E24-4890-94BE-5F2E54B73A47}" srcOrd="0" destOrd="0" presId="urn:microsoft.com/office/officeart/2005/8/layout/radial4"/>
    <dgm:cxn modelId="{F8311F1B-38A2-46CE-A824-BAE2CA523DB5}" type="presParOf" srcId="{F08721DE-405B-4711-82F0-D61A906D3898}" destId="{9D3E3011-5A62-405D-BAE9-72043591E31D}" srcOrd="1" destOrd="0" presId="urn:microsoft.com/office/officeart/2005/8/layout/radial4"/>
    <dgm:cxn modelId="{2E5198B0-99D1-4561-84C2-1DFEF068B9DD}" type="presParOf" srcId="{F08721DE-405B-4711-82F0-D61A906D3898}" destId="{28730DEB-871C-4E3F-B95E-93384A240BBE}" srcOrd="2" destOrd="0" presId="urn:microsoft.com/office/officeart/2005/8/layout/radial4"/>
    <dgm:cxn modelId="{DB671FBE-24F4-47A9-8E8C-171C7DA47883}" type="presParOf" srcId="{F08721DE-405B-4711-82F0-D61A906D3898}" destId="{1D2F82FD-C013-4650-8470-B20A9E00F2A9}" srcOrd="3" destOrd="0" presId="urn:microsoft.com/office/officeart/2005/8/layout/radial4"/>
    <dgm:cxn modelId="{7484CD3E-F4B2-42CC-AF3C-3A2FE0DE79EB}" type="presParOf" srcId="{F08721DE-405B-4711-82F0-D61A906D3898}" destId="{C3C5D970-B2F3-4A28-A7FF-89BD6B958A38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2653AA-F9E2-4684-8C53-EFF86F94E6FE}" type="doc">
      <dgm:prSet loTypeId="urn:microsoft.com/office/officeart/2005/8/layout/radial4" loCatId="relationship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47A86D4E-FC70-4D3F-BDB3-AA3F7DB1657B}">
      <dgm:prSet phldrT="[Текст]"/>
      <dgm:spPr/>
      <dgm:t>
        <a:bodyPr/>
        <a:lstStyle/>
        <a:p>
          <a:r>
            <a:rPr lang="en-US" dirty="0" smtClean="0"/>
            <a:t>FIBA Holding A.S</a:t>
          </a:r>
          <a:endParaRPr lang="ru-RU" dirty="0"/>
        </a:p>
      </dgm:t>
    </dgm:pt>
    <dgm:pt modelId="{76DE6AD2-91FE-4216-B9AE-A229F6CC9ED4}" type="parTrans" cxnId="{04FEC6E1-FE33-45EC-9285-3A310287C390}">
      <dgm:prSet/>
      <dgm:spPr/>
      <dgm:t>
        <a:bodyPr/>
        <a:lstStyle/>
        <a:p>
          <a:endParaRPr lang="ru-RU"/>
        </a:p>
      </dgm:t>
    </dgm:pt>
    <dgm:pt modelId="{720BBF62-8B3B-4485-B873-526492AA0B77}" type="sibTrans" cxnId="{04FEC6E1-FE33-45EC-9285-3A310287C390}">
      <dgm:prSet/>
      <dgm:spPr/>
      <dgm:t>
        <a:bodyPr/>
        <a:lstStyle/>
        <a:p>
          <a:endParaRPr lang="ru-RU"/>
        </a:p>
      </dgm:t>
    </dgm:pt>
    <dgm:pt modelId="{240069AA-3A70-46A6-8918-1F2B19042161}">
      <dgm:prSet phldrT="[Текст]"/>
      <dgm:spPr/>
      <dgm:t>
        <a:bodyPr/>
        <a:lstStyle/>
        <a:p>
          <a:r>
            <a:rPr lang="en-US" dirty="0" smtClean="0"/>
            <a:t>Bank of New York Mellon</a:t>
          </a:r>
          <a:r>
            <a:rPr lang="ru-RU" dirty="0" smtClean="0"/>
            <a:t> </a:t>
          </a:r>
          <a:endParaRPr lang="ru-RU" dirty="0"/>
        </a:p>
      </dgm:t>
    </dgm:pt>
    <dgm:pt modelId="{E6D947D4-D707-4FFF-BBBE-E97B48AB3701}" type="parTrans" cxnId="{3862DBCA-03FC-449B-BA97-ED32F91F76FE}">
      <dgm:prSet/>
      <dgm:spPr/>
      <dgm:t>
        <a:bodyPr/>
        <a:lstStyle/>
        <a:p>
          <a:endParaRPr lang="ru-RU"/>
        </a:p>
      </dgm:t>
    </dgm:pt>
    <dgm:pt modelId="{C8E803AA-E3F4-4C13-9F0B-241E46A7FFE2}" type="sibTrans" cxnId="{3862DBCA-03FC-449B-BA97-ED32F91F76FE}">
      <dgm:prSet/>
      <dgm:spPr/>
      <dgm:t>
        <a:bodyPr/>
        <a:lstStyle/>
        <a:p>
          <a:endParaRPr lang="ru-RU"/>
        </a:p>
      </dgm:t>
    </dgm:pt>
    <dgm:pt modelId="{19F0F26A-922E-4A1D-BEE9-E191A84DABE0}">
      <dgm:prSet/>
      <dgm:spPr/>
      <dgm:t>
        <a:bodyPr/>
        <a:lstStyle/>
        <a:p>
          <a:r>
            <a:rPr lang="ru-RU" dirty="0" smtClean="0"/>
            <a:t>Кредит Европа Банк </a:t>
          </a:r>
          <a:endParaRPr lang="ru-RU" dirty="0"/>
        </a:p>
      </dgm:t>
    </dgm:pt>
    <dgm:pt modelId="{732C5E15-910B-4724-9687-687F7F9206BB}" type="parTrans" cxnId="{EBB3C7E1-8001-4339-87C3-9BCDB00DF800}">
      <dgm:prSet/>
      <dgm:spPr/>
      <dgm:t>
        <a:bodyPr/>
        <a:lstStyle/>
        <a:p>
          <a:endParaRPr lang="ru-RU"/>
        </a:p>
      </dgm:t>
    </dgm:pt>
    <dgm:pt modelId="{3D5DF239-1E60-4E40-9B16-36FC934E4DD1}" type="sibTrans" cxnId="{EBB3C7E1-8001-4339-87C3-9BCDB00DF800}">
      <dgm:prSet/>
      <dgm:spPr/>
      <dgm:t>
        <a:bodyPr/>
        <a:lstStyle/>
        <a:p>
          <a:endParaRPr lang="ru-RU"/>
        </a:p>
      </dgm:t>
    </dgm:pt>
    <dgm:pt modelId="{F08721DE-405B-4711-82F0-D61A906D3898}" type="pres">
      <dgm:prSet presAssocID="{3A2653AA-F9E2-4684-8C53-EFF86F94E6F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21B2A-9E24-4890-94BE-5F2E54B73A47}" type="pres">
      <dgm:prSet presAssocID="{47A86D4E-FC70-4D3F-BDB3-AA3F7DB1657B}" presName="centerShape" presStyleLbl="node0" presStyleIdx="0" presStyleCnt="1" custScaleX="212628" custLinFactNeighborX="-7371" custLinFactNeighborY="-24116"/>
      <dgm:spPr/>
      <dgm:t>
        <a:bodyPr/>
        <a:lstStyle/>
        <a:p>
          <a:endParaRPr lang="ru-RU"/>
        </a:p>
      </dgm:t>
    </dgm:pt>
    <dgm:pt modelId="{9D3E3011-5A62-405D-BAE9-72043591E31D}" type="pres">
      <dgm:prSet presAssocID="{732C5E15-910B-4724-9687-687F7F9206BB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28730DEB-871C-4E3F-B95E-93384A240BBE}" type="pres">
      <dgm:prSet presAssocID="{19F0F26A-922E-4A1D-BEE9-E191A84DABE0}" presName="node" presStyleLbl="node1" presStyleIdx="0" presStyleCnt="2" custScaleX="218481" custRadScaleRad="384594" custRadScaleInc="-308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F82FD-C013-4650-8470-B20A9E00F2A9}" type="pres">
      <dgm:prSet presAssocID="{E6D947D4-D707-4FFF-BBBE-E97B48AB3701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C3C5D970-B2F3-4A28-A7FF-89BD6B958A38}" type="pres">
      <dgm:prSet presAssocID="{240069AA-3A70-46A6-8918-1F2B19042161}" presName="node" presStyleLbl="node1" presStyleIdx="1" presStyleCnt="2" custScaleX="293989" custRadScaleRad="403245" custRadScaleInc="310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73CD84-9A27-49E2-9974-F6B5776E1ABC}" type="presOf" srcId="{E6D947D4-D707-4FFF-BBBE-E97B48AB3701}" destId="{1D2F82FD-C013-4650-8470-B20A9E00F2A9}" srcOrd="0" destOrd="0" presId="urn:microsoft.com/office/officeart/2005/8/layout/radial4"/>
    <dgm:cxn modelId="{BD103D48-2E39-4BD6-BC8F-78002077D968}" type="presOf" srcId="{3A2653AA-F9E2-4684-8C53-EFF86F94E6FE}" destId="{F08721DE-405B-4711-82F0-D61A906D3898}" srcOrd="0" destOrd="0" presId="urn:microsoft.com/office/officeart/2005/8/layout/radial4"/>
    <dgm:cxn modelId="{C48A7596-7996-4E27-A930-B36B900C90E2}" type="presOf" srcId="{47A86D4E-FC70-4D3F-BDB3-AA3F7DB1657B}" destId="{76321B2A-9E24-4890-94BE-5F2E54B73A47}" srcOrd="0" destOrd="0" presId="urn:microsoft.com/office/officeart/2005/8/layout/radial4"/>
    <dgm:cxn modelId="{FE11EA34-2F6F-4C2B-90D4-0DF832EEBD6F}" type="presOf" srcId="{19F0F26A-922E-4A1D-BEE9-E191A84DABE0}" destId="{28730DEB-871C-4E3F-B95E-93384A240BBE}" srcOrd="0" destOrd="0" presId="urn:microsoft.com/office/officeart/2005/8/layout/radial4"/>
    <dgm:cxn modelId="{3862DBCA-03FC-449B-BA97-ED32F91F76FE}" srcId="{47A86D4E-FC70-4D3F-BDB3-AA3F7DB1657B}" destId="{240069AA-3A70-46A6-8918-1F2B19042161}" srcOrd="1" destOrd="0" parTransId="{E6D947D4-D707-4FFF-BBBE-E97B48AB3701}" sibTransId="{C8E803AA-E3F4-4C13-9F0B-241E46A7FFE2}"/>
    <dgm:cxn modelId="{04FEC6E1-FE33-45EC-9285-3A310287C390}" srcId="{3A2653AA-F9E2-4684-8C53-EFF86F94E6FE}" destId="{47A86D4E-FC70-4D3F-BDB3-AA3F7DB1657B}" srcOrd="0" destOrd="0" parTransId="{76DE6AD2-91FE-4216-B9AE-A229F6CC9ED4}" sibTransId="{720BBF62-8B3B-4485-B873-526492AA0B77}"/>
    <dgm:cxn modelId="{A8D264C5-11A8-4305-BD43-43D8DB876E26}" type="presOf" srcId="{732C5E15-910B-4724-9687-687F7F9206BB}" destId="{9D3E3011-5A62-405D-BAE9-72043591E31D}" srcOrd="0" destOrd="0" presId="urn:microsoft.com/office/officeart/2005/8/layout/radial4"/>
    <dgm:cxn modelId="{EBB3C7E1-8001-4339-87C3-9BCDB00DF800}" srcId="{47A86D4E-FC70-4D3F-BDB3-AA3F7DB1657B}" destId="{19F0F26A-922E-4A1D-BEE9-E191A84DABE0}" srcOrd="0" destOrd="0" parTransId="{732C5E15-910B-4724-9687-687F7F9206BB}" sibTransId="{3D5DF239-1E60-4E40-9B16-36FC934E4DD1}"/>
    <dgm:cxn modelId="{8B1D46EB-0D99-4B7E-8FB5-8AAA7A13B416}" type="presOf" srcId="{240069AA-3A70-46A6-8918-1F2B19042161}" destId="{C3C5D970-B2F3-4A28-A7FF-89BD6B958A38}" srcOrd="0" destOrd="0" presId="urn:microsoft.com/office/officeart/2005/8/layout/radial4"/>
    <dgm:cxn modelId="{E24952D4-A87C-4E1E-A080-8E6BC0C1E570}" type="presParOf" srcId="{F08721DE-405B-4711-82F0-D61A906D3898}" destId="{76321B2A-9E24-4890-94BE-5F2E54B73A47}" srcOrd="0" destOrd="0" presId="urn:microsoft.com/office/officeart/2005/8/layout/radial4"/>
    <dgm:cxn modelId="{F8311F1B-38A2-46CE-A824-BAE2CA523DB5}" type="presParOf" srcId="{F08721DE-405B-4711-82F0-D61A906D3898}" destId="{9D3E3011-5A62-405D-BAE9-72043591E31D}" srcOrd="1" destOrd="0" presId="urn:microsoft.com/office/officeart/2005/8/layout/radial4"/>
    <dgm:cxn modelId="{2E5198B0-99D1-4561-84C2-1DFEF068B9DD}" type="presParOf" srcId="{F08721DE-405B-4711-82F0-D61A906D3898}" destId="{28730DEB-871C-4E3F-B95E-93384A240BBE}" srcOrd="2" destOrd="0" presId="urn:microsoft.com/office/officeart/2005/8/layout/radial4"/>
    <dgm:cxn modelId="{DB671FBE-24F4-47A9-8E8C-171C7DA47883}" type="presParOf" srcId="{F08721DE-405B-4711-82F0-D61A906D3898}" destId="{1D2F82FD-C013-4650-8470-B20A9E00F2A9}" srcOrd="3" destOrd="0" presId="urn:microsoft.com/office/officeart/2005/8/layout/radial4"/>
    <dgm:cxn modelId="{7484CD3E-F4B2-42CC-AF3C-3A2FE0DE79EB}" type="presParOf" srcId="{F08721DE-405B-4711-82F0-D61A906D3898}" destId="{C3C5D970-B2F3-4A28-A7FF-89BD6B958A38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A2653AA-F9E2-4684-8C53-EFF86F94E6FE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A86D4E-FC70-4D3F-BDB3-AA3F7DB1657B}">
      <dgm:prSet phldrT="[Текст]"/>
      <dgm:spPr/>
      <dgm:t>
        <a:bodyPr/>
        <a:lstStyle/>
        <a:p>
          <a:r>
            <a:rPr lang="en-US" dirty="0" err="1" smtClean="0"/>
            <a:t>UniCredit</a:t>
          </a:r>
          <a:r>
            <a:rPr lang="en-US" dirty="0" smtClean="0"/>
            <a:t> S.p.A.</a:t>
          </a:r>
          <a:endParaRPr lang="ru-RU" dirty="0"/>
        </a:p>
      </dgm:t>
    </dgm:pt>
    <dgm:pt modelId="{76DE6AD2-91FE-4216-B9AE-A229F6CC9ED4}" type="parTrans" cxnId="{04FEC6E1-FE33-45EC-9285-3A310287C390}">
      <dgm:prSet/>
      <dgm:spPr/>
      <dgm:t>
        <a:bodyPr/>
        <a:lstStyle/>
        <a:p>
          <a:endParaRPr lang="ru-RU"/>
        </a:p>
      </dgm:t>
    </dgm:pt>
    <dgm:pt modelId="{720BBF62-8B3B-4485-B873-526492AA0B77}" type="sibTrans" cxnId="{04FEC6E1-FE33-45EC-9285-3A310287C390}">
      <dgm:prSet/>
      <dgm:spPr/>
      <dgm:t>
        <a:bodyPr/>
        <a:lstStyle/>
        <a:p>
          <a:endParaRPr lang="ru-RU"/>
        </a:p>
      </dgm:t>
    </dgm:pt>
    <dgm:pt modelId="{240069AA-3A70-46A6-8918-1F2B19042161}">
      <dgm:prSet phldrT="[Текст]"/>
      <dgm:spPr/>
      <dgm:t>
        <a:bodyPr/>
        <a:lstStyle/>
        <a:p>
          <a:r>
            <a:rPr lang="en-US" dirty="0" smtClean="0"/>
            <a:t>Bank of New York Mellon и JPMorgan Chase</a:t>
          </a:r>
          <a:r>
            <a:rPr lang="ru-RU" dirty="0" smtClean="0"/>
            <a:t> </a:t>
          </a:r>
          <a:endParaRPr lang="ru-RU" dirty="0"/>
        </a:p>
      </dgm:t>
    </dgm:pt>
    <dgm:pt modelId="{E6D947D4-D707-4FFF-BBBE-E97B48AB3701}" type="parTrans" cxnId="{3862DBCA-03FC-449B-BA97-ED32F91F76FE}">
      <dgm:prSet/>
      <dgm:spPr/>
      <dgm:t>
        <a:bodyPr/>
        <a:lstStyle/>
        <a:p>
          <a:endParaRPr lang="ru-RU"/>
        </a:p>
      </dgm:t>
    </dgm:pt>
    <dgm:pt modelId="{C8E803AA-E3F4-4C13-9F0B-241E46A7FFE2}" type="sibTrans" cxnId="{3862DBCA-03FC-449B-BA97-ED32F91F76FE}">
      <dgm:prSet/>
      <dgm:spPr/>
      <dgm:t>
        <a:bodyPr/>
        <a:lstStyle/>
        <a:p>
          <a:endParaRPr lang="ru-RU"/>
        </a:p>
      </dgm:t>
    </dgm:pt>
    <dgm:pt modelId="{19F0F26A-922E-4A1D-BEE9-E191A84DABE0}">
      <dgm:prSet/>
      <dgm:spPr/>
      <dgm:t>
        <a:bodyPr/>
        <a:lstStyle/>
        <a:p>
          <a:r>
            <a:rPr lang="ru-RU" dirty="0" err="1" smtClean="0"/>
            <a:t>Юникредитбанк</a:t>
          </a:r>
          <a:r>
            <a:rPr lang="ru-RU" dirty="0" smtClean="0">
              <a:solidFill>
                <a:srgbClr val="FF0000"/>
              </a:solidFill>
            </a:rPr>
            <a:t>*</a:t>
          </a:r>
          <a:endParaRPr lang="ru-RU" dirty="0">
            <a:solidFill>
              <a:srgbClr val="FF0000"/>
            </a:solidFill>
          </a:endParaRPr>
        </a:p>
      </dgm:t>
    </dgm:pt>
    <dgm:pt modelId="{732C5E15-910B-4724-9687-687F7F9206BB}" type="parTrans" cxnId="{EBB3C7E1-8001-4339-87C3-9BCDB00DF800}">
      <dgm:prSet/>
      <dgm:spPr/>
      <dgm:t>
        <a:bodyPr/>
        <a:lstStyle/>
        <a:p>
          <a:endParaRPr lang="ru-RU"/>
        </a:p>
      </dgm:t>
    </dgm:pt>
    <dgm:pt modelId="{3D5DF239-1E60-4E40-9B16-36FC934E4DD1}" type="sibTrans" cxnId="{EBB3C7E1-8001-4339-87C3-9BCDB00DF800}">
      <dgm:prSet/>
      <dgm:spPr/>
      <dgm:t>
        <a:bodyPr/>
        <a:lstStyle/>
        <a:p>
          <a:endParaRPr lang="ru-RU"/>
        </a:p>
      </dgm:t>
    </dgm:pt>
    <dgm:pt modelId="{F08721DE-405B-4711-82F0-D61A906D3898}" type="pres">
      <dgm:prSet presAssocID="{3A2653AA-F9E2-4684-8C53-EFF86F94E6F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21B2A-9E24-4890-94BE-5F2E54B73A47}" type="pres">
      <dgm:prSet presAssocID="{47A86D4E-FC70-4D3F-BDB3-AA3F7DB1657B}" presName="centerShape" presStyleLbl="node0" presStyleIdx="0" presStyleCnt="1" custScaleX="212628" custLinFactNeighborX="-7371" custLinFactNeighborY="-24116"/>
      <dgm:spPr/>
      <dgm:t>
        <a:bodyPr/>
        <a:lstStyle/>
        <a:p>
          <a:endParaRPr lang="ru-RU"/>
        </a:p>
      </dgm:t>
    </dgm:pt>
    <dgm:pt modelId="{9D3E3011-5A62-405D-BAE9-72043591E31D}" type="pres">
      <dgm:prSet presAssocID="{732C5E15-910B-4724-9687-687F7F9206BB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28730DEB-871C-4E3F-B95E-93384A240BBE}" type="pres">
      <dgm:prSet presAssocID="{19F0F26A-922E-4A1D-BEE9-E191A84DABE0}" presName="node" presStyleLbl="node1" presStyleIdx="0" presStyleCnt="2" custScaleX="218481" custRadScaleRad="383988" custRadScaleInc="-313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F82FD-C013-4650-8470-B20A9E00F2A9}" type="pres">
      <dgm:prSet presAssocID="{E6D947D4-D707-4FFF-BBBE-E97B48AB3701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C3C5D970-B2F3-4A28-A7FF-89BD6B958A38}" type="pres">
      <dgm:prSet presAssocID="{240069AA-3A70-46A6-8918-1F2B19042161}" presName="node" presStyleLbl="node1" presStyleIdx="1" presStyleCnt="2" custScaleX="293989" custRadScaleRad="403214" custRadScaleInc="312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73CD84-9A27-49E2-9974-F6B5776E1ABC}" type="presOf" srcId="{E6D947D4-D707-4FFF-BBBE-E97B48AB3701}" destId="{1D2F82FD-C013-4650-8470-B20A9E00F2A9}" srcOrd="0" destOrd="0" presId="urn:microsoft.com/office/officeart/2005/8/layout/radial4"/>
    <dgm:cxn modelId="{BD103D48-2E39-4BD6-BC8F-78002077D968}" type="presOf" srcId="{3A2653AA-F9E2-4684-8C53-EFF86F94E6FE}" destId="{F08721DE-405B-4711-82F0-D61A906D3898}" srcOrd="0" destOrd="0" presId="urn:microsoft.com/office/officeart/2005/8/layout/radial4"/>
    <dgm:cxn modelId="{C48A7596-7996-4E27-A930-B36B900C90E2}" type="presOf" srcId="{47A86D4E-FC70-4D3F-BDB3-AA3F7DB1657B}" destId="{76321B2A-9E24-4890-94BE-5F2E54B73A47}" srcOrd="0" destOrd="0" presId="urn:microsoft.com/office/officeart/2005/8/layout/radial4"/>
    <dgm:cxn modelId="{FE11EA34-2F6F-4C2B-90D4-0DF832EEBD6F}" type="presOf" srcId="{19F0F26A-922E-4A1D-BEE9-E191A84DABE0}" destId="{28730DEB-871C-4E3F-B95E-93384A240BBE}" srcOrd="0" destOrd="0" presId="urn:microsoft.com/office/officeart/2005/8/layout/radial4"/>
    <dgm:cxn modelId="{3862DBCA-03FC-449B-BA97-ED32F91F76FE}" srcId="{47A86D4E-FC70-4D3F-BDB3-AA3F7DB1657B}" destId="{240069AA-3A70-46A6-8918-1F2B19042161}" srcOrd="1" destOrd="0" parTransId="{E6D947D4-D707-4FFF-BBBE-E97B48AB3701}" sibTransId="{C8E803AA-E3F4-4C13-9F0B-241E46A7FFE2}"/>
    <dgm:cxn modelId="{04FEC6E1-FE33-45EC-9285-3A310287C390}" srcId="{3A2653AA-F9E2-4684-8C53-EFF86F94E6FE}" destId="{47A86D4E-FC70-4D3F-BDB3-AA3F7DB1657B}" srcOrd="0" destOrd="0" parTransId="{76DE6AD2-91FE-4216-B9AE-A229F6CC9ED4}" sibTransId="{720BBF62-8B3B-4485-B873-526492AA0B77}"/>
    <dgm:cxn modelId="{A8D264C5-11A8-4305-BD43-43D8DB876E26}" type="presOf" srcId="{732C5E15-910B-4724-9687-687F7F9206BB}" destId="{9D3E3011-5A62-405D-BAE9-72043591E31D}" srcOrd="0" destOrd="0" presId="urn:microsoft.com/office/officeart/2005/8/layout/radial4"/>
    <dgm:cxn modelId="{EBB3C7E1-8001-4339-87C3-9BCDB00DF800}" srcId="{47A86D4E-FC70-4D3F-BDB3-AA3F7DB1657B}" destId="{19F0F26A-922E-4A1D-BEE9-E191A84DABE0}" srcOrd="0" destOrd="0" parTransId="{732C5E15-910B-4724-9687-687F7F9206BB}" sibTransId="{3D5DF239-1E60-4E40-9B16-36FC934E4DD1}"/>
    <dgm:cxn modelId="{8B1D46EB-0D99-4B7E-8FB5-8AAA7A13B416}" type="presOf" srcId="{240069AA-3A70-46A6-8918-1F2B19042161}" destId="{C3C5D970-B2F3-4A28-A7FF-89BD6B958A38}" srcOrd="0" destOrd="0" presId="urn:microsoft.com/office/officeart/2005/8/layout/radial4"/>
    <dgm:cxn modelId="{E24952D4-A87C-4E1E-A080-8E6BC0C1E570}" type="presParOf" srcId="{F08721DE-405B-4711-82F0-D61A906D3898}" destId="{76321B2A-9E24-4890-94BE-5F2E54B73A47}" srcOrd="0" destOrd="0" presId="urn:microsoft.com/office/officeart/2005/8/layout/radial4"/>
    <dgm:cxn modelId="{F8311F1B-38A2-46CE-A824-BAE2CA523DB5}" type="presParOf" srcId="{F08721DE-405B-4711-82F0-D61A906D3898}" destId="{9D3E3011-5A62-405D-BAE9-72043591E31D}" srcOrd="1" destOrd="0" presId="urn:microsoft.com/office/officeart/2005/8/layout/radial4"/>
    <dgm:cxn modelId="{2E5198B0-99D1-4561-84C2-1DFEF068B9DD}" type="presParOf" srcId="{F08721DE-405B-4711-82F0-D61A906D3898}" destId="{28730DEB-871C-4E3F-B95E-93384A240BBE}" srcOrd="2" destOrd="0" presId="urn:microsoft.com/office/officeart/2005/8/layout/radial4"/>
    <dgm:cxn modelId="{DB671FBE-24F4-47A9-8E8C-171C7DA47883}" type="presParOf" srcId="{F08721DE-405B-4711-82F0-D61A906D3898}" destId="{1D2F82FD-C013-4650-8470-B20A9E00F2A9}" srcOrd="3" destOrd="0" presId="urn:microsoft.com/office/officeart/2005/8/layout/radial4"/>
    <dgm:cxn modelId="{7484CD3E-F4B2-42CC-AF3C-3A2FE0DE79EB}" type="presParOf" srcId="{F08721DE-405B-4711-82F0-D61A906D3898}" destId="{C3C5D970-B2F3-4A28-A7FF-89BD6B958A38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A2653AA-F9E2-4684-8C53-EFF86F94E6FE}" type="doc">
      <dgm:prSet loTypeId="urn:microsoft.com/office/officeart/2005/8/layout/radial4" loCatId="relationship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47A86D4E-FC70-4D3F-BDB3-AA3F7DB1657B}">
      <dgm:prSet phldrT="[Текст]"/>
      <dgm:spPr/>
      <dgm:t>
        <a:bodyPr/>
        <a:lstStyle/>
        <a:p>
          <a:r>
            <a:rPr lang="ru-RU" dirty="0" err="1" smtClean="0"/>
            <a:t>Citigroup</a:t>
          </a:r>
          <a:endParaRPr lang="ru-RU" dirty="0"/>
        </a:p>
      </dgm:t>
    </dgm:pt>
    <dgm:pt modelId="{76DE6AD2-91FE-4216-B9AE-A229F6CC9ED4}" type="parTrans" cxnId="{04FEC6E1-FE33-45EC-9285-3A310287C390}">
      <dgm:prSet/>
      <dgm:spPr/>
      <dgm:t>
        <a:bodyPr/>
        <a:lstStyle/>
        <a:p>
          <a:endParaRPr lang="ru-RU"/>
        </a:p>
      </dgm:t>
    </dgm:pt>
    <dgm:pt modelId="{720BBF62-8B3B-4485-B873-526492AA0B77}" type="sibTrans" cxnId="{04FEC6E1-FE33-45EC-9285-3A310287C390}">
      <dgm:prSet/>
      <dgm:spPr/>
      <dgm:t>
        <a:bodyPr/>
        <a:lstStyle/>
        <a:p>
          <a:endParaRPr lang="ru-RU"/>
        </a:p>
      </dgm:t>
    </dgm:pt>
    <dgm:pt modelId="{240069AA-3A70-46A6-8918-1F2B19042161}">
      <dgm:prSet phldrT="[Текст]" custT="1"/>
      <dgm:spPr/>
      <dgm:t>
        <a:bodyPr/>
        <a:lstStyle/>
        <a:p>
          <a:r>
            <a:rPr lang="en-US" sz="1600" dirty="0" smtClean="0"/>
            <a:t>Citibank NA</a:t>
          </a:r>
          <a:endParaRPr lang="ru-RU" sz="1600" dirty="0"/>
        </a:p>
      </dgm:t>
    </dgm:pt>
    <dgm:pt modelId="{E6D947D4-D707-4FFF-BBBE-E97B48AB3701}" type="parTrans" cxnId="{3862DBCA-03FC-449B-BA97-ED32F91F76FE}">
      <dgm:prSet/>
      <dgm:spPr/>
      <dgm:t>
        <a:bodyPr/>
        <a:lstStyle/>
        <a:p>
          <a:endParaRPr lang="ru-RU"/>
        </a:p>
      </dgm:t>
    </dgm:pt>
    <dgm:pt modelId="{C8E803AA-E3F4-4C13-9F0B-241E46A7FFE2}" type="sibTrans" cxnId="{3862DBCA-03FC-449B-BA97-ED32F91F76FE}">
      <dgm:prSet/>
      <dgm:spPr/>
      <dgm:t>
        <a:bodyPr/>
        <a:lstStyle/>
        <a:p>
          <a:endParaRPr lang="ru-RU"/>
        </a:p>
      </dgm:t>
    </dgm:pt>
    <dgm:pt modelId="{19F0F26A-922E-4A1D-BEE9-E191A84DABE0}">
      <dgm:prSet custT="1"/>
      <dgm:spPr/>
      <dgm:t>
        <a:bodyPr/>
        <a:lstStyle/>
        <a:p>
          <a:r>
            <a:rPr lang="ru-RU" sz="1600" dirty="0" smtClean="0"/>
            <a:t>Ситибанк</a:t>
          </a:r>
          <a:r>
            <a:rPr lang="ru-RU" sz="1600" dirty="0" smtClean="0">
              <a:solidFill>
                <a:srgbClr val="FF0000"/>
              </a:solidFill>
            </a:rPr>
            <a:t>*</a:t>
          </a:r>
          <a:endParaRPr lang="ru-RU" sz="1600" dirty="0">
            <a:solidFill>
              <a:srgbClr val="FF0000"/>
            </a:solidFill>
          </a:endParaRPr>
        </a:p>
      </dgm:t>
    </dgm:pt>
    <dgm:pt modelId="{732C5E15-910B-4724-9687-687F7F9206BB}" type="parTrans" cxnId="{EBB3C7E1-8001-4339-87C3-9BCDB00DF800}">
      <dgm:prSet/>
      <dgm:spPr/>
      <dgm:t>
        <a:bodyPr/>
        <a:lstStyle/>
        <a:p>
          <a:endParaRPr lang="ru-RU"/>
        </a:p>
      </dgm:t>
    </dgm:pt>
    <dgm:pt modelId="{3D5DF239-1E60-4E40-9B16-36FC934E4DD1}" type="sibTrans" cxnId="{EBB3C7E1-8001-4339-87C3-9BCDB00DF800}">
      <dgm:prSet/>
      <dgm:spPr/>
      <dgm:t>
        <a:bodyPr/>
        <a:lstStyle/>
        <a:p>
          <a:endParaRPr lang="ru-RU"/>
        </a:p>
      </dgm:t>
    </dgm:pt>
    <dgm:pt modelId="{F08721DE-405B-4711-82F0-D61A906D3898}" type="pres">
      <dgm:prSet presAssocID="{3A2653AA-F9E2-4684-8C53-EFF86F94E6F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21B2A-9E24-4890-94BE-5F2E54B73A47}" type="pres">
      <dgm:prSet presAssocID="{47A86D4E-FC70-4D3F-BDB3-AA3F7DB1657B}" presName="centerShape" presStyleLbl="node0" presStyleIdx="0" presStyleCnt="1" custScaleX="212628" custLinFactNeighborX="-7371" custLinFactNeighborY="-24116"/>
      <dgm:spPr/>
      <dgm:t>
        <a:bodyPr/>
        <a:lstStyle/>
        <a:p>
          <a:endParaRPr lang="ru-RU"/>
        </a:p>
      </dgm:t>
    </dgm:pt>
    <dgm:pt modelId="{9D3E3011-5A62-405D-BAE9-72043591E31D}" type="pres">
      <dgm:prSet presAssocID="{732C5E15-910B-4724-9687-687F7F9206BB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28730DEB-871C-4E3F-B95E-93384A240BBE}" type="pres">
      <dgm:prSet presAssocID="{19F0F26A-922E-4A1D-BEE9-E191A84DABE0}" presName="node" presStyleLbl="node1" presStyleIdx="0" presStyleCnt="2" custScaleX="218481" custRadScaleRad="387066" custRadScaleInc="-308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F82FD-C013-4650-8470-B20A9E00F2A9}" type="pres">
      <dgm:prSet presAssocID="{E6D947D4-D707-4FFF-BBBE-E97B48AB3701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C3C5D970-B2F3-4A28-A7FF-89BD6B958A38}" type="pres">
      <dgm:prSet presAssocID="{240069AA-3A70-46A6-8918-1F2B19042161}" presName="node" presStyleLbl="node1" presStyleIdx="1" presStyleCnt="2" custScaleX="293989" custRadScaleRad="402742" custRadScaleInc="309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73CD84-9A27-49E2-9974-F6B5776E1ABC}" type="presOf" srcId="{E6D947D4-D707-4FFF-BBBE-E97B48AB3701}" destId="{1D2F82FD-C013-4650-8470-B20A9E00F2A9}" srcOrd="0" destOrd="0" presId="urn:microsoft.com/office/officeart/2005/8/layout/radial4"/>
    <dgm:cxn modelId="{BD103D48-2E39-4BD6-BC8F-78002077D968}" type="presOf" srcId="{3A2653AA-F9E2-4684-8C53-EFF86F94E6FE}" destId="{F08721DE-405B-4711-82F0-D61A906D3898}" srcOrd="0" destOrd="0" presId="urn:microsoft.com/office/officeart/2005/8/layout/radial4"/>
    <dgm:cxn modelId="{C48A7596-7996-4E27-A930-B36B900C90E2}" type="presOf" srcId="{47A86D4E-FC70-4D3F-BDB3-AA3F7DB1657B}" destId="{76321B2A-9E24-4890-94BE-5F2E54B73A47}" srcOrd="0" destOrd="0" presId="urn:microsoft.com/office/officeart/2005/8/layout/radial4"/>
    <dgm:cxn modelId="{FE11EA34-2F6F-4C2B-90D4-0DF832EEBD6F}" type="presOf" srcId="{19F0F26A-922E-4A1D-BEE9-E191A84DABE0}" destId="{28730DEB-871C-4E3F-B95E-93384A240BBE}" srcOrd="0" destOrd="0" presId="urn:microsoft.com/office/officeart/2005/8/layout/radial4"/>
    <dgm:cxn modelId="{3862DBCA-03FC-449B-BA97-ED32F91F76FE}" srcId="{47A86D4E-FC70-4D3F-BDB3-AA3F7DB1657B}" destId="{240069AA-3A70-46A6-8918-1F2B19042161}" srcOrd="1" destOrd="0" parTransId="{E6D947D4-D707-4FFF-BBBE-E97B48AB3701}" sibTransId="{C8E803AA-E3F4-4C13-9F0B-241E46A7FFE2}"/>
    <dgm:cxn modelId="{04FEC6E1-FE33-45EC-9285-3A310287C390}" srcId="{3A2653AA-F9E2-4684-8C53-EFF86F94E6FE}" destId="{47A86D4E-FC70-4D3F-BDB3-AA3F7DB1657B}" srcOrd="0" destOrd="0" parTransId="{76DE6AD2-91FE-4216-B9AE-A229F6CC9ED4}" sibTransId="{720BBF62-8B3B-4485-B873-526492AA0B77}"/>
    <dgm:cxn modelId="{A8D264C5-11A8-4305-BD43-43D8DB876E26}" type="presOf" srcId="{732C5E15-910B-4724-9687-687F7F9206BB}" destId="{9D3E3011-5A62-405D-BAE9-72043591E31D}" srcOrd="0" destOrd="0" presId="urn:microsoft.com/office/officeart/2005/8/layout/radial4"/>
    <dgm:cxn modelId="{EBB3C7E1-8001-4339-87C3-9BCDB00DF800}" srcId="{47A86D4E-FC70-4D3F-BDB3-AA3F7DB1657B}" destId="{19F0F26A-922E-4A1D-BEE9-E191A84DABE0}" srcOrd="0" destOrd="0" parTransId="{732C5E15-910B-4724-9687-687F7F9206BB}" sibTransId="{3D5DF239-1E60-4E40-9B16-36FC934E4DD1}"/>
    <dgm:cxn modelId="{8B1D46EB-0D99-4B7E-8FB5-8AAA7A13B416}" type="presOf" srcId="{240069AA-3A70-46A6-8918-1F2B19042161}" destId="{C3C5D970-B2F3-4A28-A7FF-89BD6B958A38}" srcOrd="0" destOrd="0" presId="urn:microsoft.com/office/officeart/2005/8/layout/radial4"/>
    <dgm:cxn modelId="{E24952D4-A87C-4E1E-A080-8E6BC0C1E570}" type="presParOf" srcId="{F08721DE-405B-4711-82F0-D61A906D3898}" destId="{76321B2A-9E24-4890-94BE-5F2E54B73A47}" srcOrd="0" destOrd="0" presId="urn:microsoft.com/office/officeart/2005/8/layout/radial4"/>
    <dgm:cxn modelId="{F8311F1B-38A2-46CE-A824-BAE2CA523DB5}" type="presParOf" srcId="{F08721DE-405B-4711-82F0-D61A906D3898}" destId="{9D3E3011-5A62-405D-BAE9-72043591E31D}" srcOrd="1" destOrd="0" presId="urn:microsoft.com/office/officeart/2005/8/layout/radial4"/>
    <dgm:cxn modelId="{2E5198B0-99D1-4561-84C2-1DFEF068B9DD}" type="presParOf" srcId="{F08721DE-405B-4711-82F0-D61A906D3898}" destId="{28730DEB-871C-4E3F-B95E-93384A240BBE}" srcOrd="2" destOrd="0" presId="urn:microsoft.com/office/officeart/2005/8/layout/radial4"/>
    <dgm:cxn modelId="{DB671FBE-24F4-47A9-8E8C-171C7DA47883}" type="presParOf" srcId="{F08721DE-405B-4711-82F0-D61A906D3898}" destId="{1D2F82FD-C013-4650-8470-B20A9E00F2A9}" srcOrd="3" destOrd="0" presId="urn:microsoft.com/office/officeart/2005/8/layout/radial4"/>
    <dgm:cxn modelId="{7484CD3E-F4B2-42CC-AF3C-3A2FE0DE79EB}" type="presParOf" srcId="{F08721DE-405B-4711-82F0-D61A906D3898}" destId="{C3C5D970-B2F3-4A28-A7FF-89BD6B958A38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A2653AA-F9E2-4684-8C53-EFF86F94E6FE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A86D4E-FC70-4D3F-BDB3-AA3F7DB1657B}">
      <dgm:prSet phldrT="[Текст]"/>
      <dgm:spPr/>
      <dgm:t>
        <a:bodyPr/>
        <a:lstStyle/>
        <a:p>
          <a:r>
            <a:rPr lang="ru-RU" dirty="0" err="1" smtClean="0"/>
            <a:t>И.Ким</a:t>
          </a:r>
          <a:endParaRPr lang="ru-RU" dirty="0"/>
        </a:p>
      </dgm:t>
    </dgm:pt>
    <dgm:pt modelId="{76DE6AD2-91FE-4216-B9AE-A229F6CC9ED4}" type="parTrans" cxnId="{04FEC6E1-FE33-45EC-9285-3A310287C390}">
      <dgm:prSet/>
      <dgm:spPr/>
      <dgm:t>
        <a:bodyPr/>
        <a:lstStyle/>
        <a:p>
          <a:endParaRPr lang="ru-RU"/>
        </a:p>
      </dgm:t>
    </dgm:pt>
    <dgm:pt modelId="{720BBF62-8B3B-4485-B873-526492AA0B77}" type="sibTrans" cxnId="{04FEC6E1-FE33-45EC-9285-3A310287C390}">
      <dgm:prSet/>
      <dgm:spPr/>
      <dgm:t>
        <a:bodyPr/>
        <a:lstStyle/>
        <a:p>
          <a:endParaRPr lang="ru-RU"/>
        </a:p>
      </dgm:t>
    </dgm:pt>
    <dgm:pt modelId="{240069AA-3A70-46A6-8918-1F2B19042161}">
      <dgm:prSet phldrT="[Текст]"/>
      <dgm:spPr/>
      <dgm:t>
        <a:bodyPr/>
        <a:lstStyle/>
        <a:p>
          <a:r>
            <a:rPr lang="en-US" dirty="0" smtClean="0"/>
            <a:t>Bank of New York Mellon</a:t>
          </a:r>
          <a:endParaRPr lang="ru-RU" dirty="0"/>
        </a:p>
      </dgm:t>
    </dgm:pt>
    <dgm:pt modelId="{E6D947D4-D707-4FFF-BBBE-E97B48AB3701}" type="parTrans" cxnId="{3862DBCA-03FC-449B-BA97-ED32F91F76FE}">
      <dgm:prSet/>
      <dgm:spPr/>
      <dgm:t>
        <a:bodyPr/>
        <a:lstStyle/>
        <a:p>
          <a:endParaRPr lang="ru-RU"/>
        </a:p>
      </dgm:t>
    </dgm:pt>
    <dgm:pt modelId="{C8E803AA-E3F4-4C13-9F0B-241E46A7FFE2}" type="sibTrans" cxnId="{3862DBCA-03FC-449B-BA97-ED32F91F76FE}">
      <dgm:prSet/>
      <dgm:spPr/>
      <dgm:t>
        <a:bodyPr/>
        <a:lstStyle/>
        <a:p>
          <a:endParaRPr lang="ru-RU"/>
        </a:p>
      </dgm:t>
    </dgm:pt>
    <dgm:pt modelId="{19F0F26A-922E-4A1D-BEE9-E191A84DABE0}">
      <dgm:prSet/>
      <dgm:spPr/>
      <dgm:t>
        <a:bodyPr/>
        <a:lstStyle/>
        <a:p>
          <a:r>
            <a:rPr lang="ru-RU" dirty="0" err="1" smtClean="0"/>
            <a:t>Экспобанк</a:t>
          </a:r>
          <a:endParaRPr lang="ru-RU" dirty="0"/>
        </a:p>
      </dgm:t>
    </dgm:pt>
    <dgm:pt modelId="{3D5DF239-1E60-4E40-9B16-36FC934E4DD1}" type="sibTrans" cxnId="{EBB3C7E1-8001-4339-87C3-9BCDB00DF800}">
      <dgm:prSet/>
      <dgm:spPr/>
      <dgm:t>
        <a:bodyPr/>
        <a:lstStyle/>
        <a:p>
          <a:endParaRPr lang="ru-RU"/>
        </a:p>
      </dgm:t>
    </dgm:pt>
    <dgm:pt modelId="{732C5E15-910B-4724-9687-687F7F9206BB}" type="parTrans" cxnId="{EBB3C7E1-8001-4339-87C3-9BCDB00DF800}">
      <dgm:prSet/>
      <dgm:spPr/>
      <dgm:t>
        <a:bodyPr/>
        <a:lstStyle/>
        <a:p>
          <a:endParaRPr lang="ru-RU"/>
        </a:p>
      </dgm:t>
    </dgm:pt>
    <dgm:pt modelId="{F08721DE-405B-4711-82F0-D61A906D3898}" type="pres">
      <dgm:prSet presAssocID="{3A2653AA-F9E2-4684-8C53-EFF86F94E6F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21B2A-9E24-4890-94BE-5F2E54B73A47}" type="pres">
      <dgm:prSet presAssocID="{47A86D4E-FC70-4D3F-BDB3-AA3F7DB1657B}" presName="centerShape" presStyleLbl="node0" presStyleIdx="0" presStyleCnt="1" custScaleX="212628" custLinFactNeighborX="-7371" custLinFactNeighborY="-24116"/>
      <dgm:spPr/>
      <dgm:t>
        <a:bodyPr/>
        <a:lstStyle/>
        <a:p>
          <a:endParaRPr lang="ru-RU"/>
        </a:p>
      </dgm:t>
    </dgm:pt>
    <dgm:pt modelId="{9D3E3011-5A62-405D-BAE9-72043591E31D}" type="pres">
      <dgm:prSet presAssocID="{732C5E15-910B-4724-9687-687F7F9206BB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28730DEB-871C-4E3F-B95E-93384A240BBE}" type="pres">
      <dgm:prSet presAssocID="{19F0F26A-922E-4A1D-BEE9-E191A84DABE0}" presName="node" presStyleLbl="node1" presStyleIdx="0" presStyleCnt="2" custScaleX="218481" custRadScaleRad="384360" custRadScaleInc="-313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F82FD-C013-4650-8470-B20A9E00F2A9}" type="pres">
      <dgm:prSet presAssocID="{E6D947D4-D707-4FFF-BBBE-E97B48AB3701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C3C5D970-B2F3-4A28-A7FF-89BD6B958A38}" type="pres">
      <dgm:prSet presAssocID="{240069AA-3A70-46A6-8918-1F2B19042161}" presName="node" presStyleLbl="node1" presStyleIdx="1" presStyleCnt="2" custScaleX="293989" custRadScaleRad="401876" custRadScaleInc="312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73CD84-9A27-49E2-9974-F6B5776E1ABC}" type="presOf" srcId="{E6D947D4-D707-4FFF-BBBE-E97B48AB3701}" destId="{1D2F82FD-C013-4650-8470-B20A9E00F2A9}" srcOrd="0" destOrd="0" presId="urn:microsoft.com/office/officeart/2005/8/layout/radial4"/>
    <dgm:cxn modelId="{BD103D48-2E39-4BD6-BC8F-78002077D968}" type="presOf" srcId="{3A2653AA-F9E2-4684-8C53-EFF86F94E6FE}" destId="{F08721DE-405B-4711-82F0-D61A906D3898}" srcOrd="0" destOrd="0" presId="urn:microsoft.com/office/officeart/2005/8/layout/radial4"/>
    <dgm:cxn modelId="{C48A7596-7996-4E27-A930-B36B900C90E2}" type="presOf" srcId="{47A86D4E-FC70-4D3F-BDB3-AA3F7DB1657B}" destId="{76321B2A-9E24-4890-94BE-5F2E54B73A47}" srcOrd="0" destOrd="0" presId="urn:microsoft.com/office/officeart/2005/8/layout/radial4"/>
    <dgm:cxn modelId="{FE11EA34-2F6F-4C2B-90D4-0DF832EEBD6F}" type="presOf" srcId="{19F0F26A-922E-4A1D-BEE9-E191A84DABE0}" destId="{28730DEB-871C-4E3F-B95E-93384A240BBE}" srcOrd="0" destOrd="0" presId="urn:microsoft.com/office/officeart/2005/8/layout/radial4"/>
    <dgm:cxn modelId="{3862DBCA-03FC-449B-BA97-ED32F91F76FE}" srcId="{47A86D4E-FC70-4D3F-BDB3-AA3F7DB1657B}" destId="{240069AA-3A70-46A6-8918-1F2B19042161}" srcOrd="1" destOrd="0" parTransId="{E6D947D4-D707-4FFF-BBBE-E97B48AB3701}" sibTransId="{C8E803AA-E3F4-4C13-9F0B-241E46A7FFE2}"/>
    <dgm:cxn modelId="{04FEC6E1-FE33-45EC-9285-3A310287C390}" srcId="{3A2653AA-F9E2-4684-8C53-EFF86F94E6FE}" destId="{47A86D4E-FC70-4D3F-BDB3-AA3F7DB1657B}" srcOrd="0" destOrd="0" parTransId="{76DE6AD2-91FE-4216-B9AE-A229F6CC9ED4}" sibTransId="{720BBF62-8B3B-4485-B873-526492AA0B77}"/>
    <dgm:cxn modelId="{A8D264C5-11A8-4305-BD43-43D8DB876E26}" type="presOf" srcId="{732C5E15-910B-4724-9687-687F7F9206BB}" destId="{9D3E3011-5A62-405D-BAE9-72043591E31D}" srcOrd="0" destOrd="0" presId="urn:microsoft.com/office/officeart/2005/8/layout/radial4"/>
    <dgm:cxn modelId="{EBB3C7E1-8001-4339-87C3-9BCDB00DF800}" srcId="{47A86D4E-FC70-4D3F-BDB3-AA3F7DB1657B}" destId="{19F0F26A-922E-4A1D-BEE9-E191A84DABE0}" srcOrd="0" destOrd="0" parTransId="{732C5E15-910B-4724-9687-687F7F9206BB}" sibTransId="{3D5DF239-1E60-4E40-9B16-36FC934E4DD1}"/>
    <dgm:cxn modelId="{8B1D46EB-0D99-4B7E-8FB5-8AAA7A13B416}" type="presOf" srcId="{240069AA-3A70-46A6-8918-1F2B19042161}" destId="{C3C5D970-B2F3-4A28-A7FF-89BD6B958A38}" srcOrd="0" destOrd="0" presId="urn:microsoft.com/office/officeart/2005/8/layout/radial4"/>
    <dgm:cxn modelId="{E24952D4-A87C-4E1E-A080-8E6BC0C1E570}" type="presParOf" srcId="{F08721DE-405B-4711-82F0-D61A906D3898}" destId="{76321B2A-9E24-4890-94BE-5F2E54B73A47}" srcOrd="0" destOrd="0" presId="urn:microsoft.com/office/officeart/2005/8/layout/radial4"/>
    <dgm:cxn modelId="{F8311F1B-38A2-46CE-A824-BAE2CA523DB5}" type="presParOf" srcId="{F08721DE-405B-4711-82F0-D61A906D3898}" destId="{9D3E3011-5A62-405D-BAE9-72043591E31D}" srcOrd="1" destOrd="0" presId="urn:microsoft.com/office/officeart/2005/8/layout/radial4"/>
    <dgm:cxn modelId="{2E5198B0-99D1-4561-84C2-1DFEF068B9DD}" type="presParOf" srcId="{F08721DE-405B-4711-82F0-D61A906D3898}" destId="{28730DEB-871C-4E3F-B95E-93384A240BBE}" srcOrd="2" destOrd="0" presId="urn:microsoft.com/office/officeart/2005/8/layout/radial4"/>
    <dgm:cxn modelId="{DB671FBE-24F4-47A9-8E8C-171C7DA47883}" type="presParOf" srcId="{F08721DE-405B-4711-82F0-D61A906D3898}" destId="{1D2F82FD-C013-4650-8470-B20A9E00F2A9}" srcOrd="3" destOrd="0" presId="urn:microsoft.com/office/officeart/2005/8/layout/radial4"/>
    <dgm:cxn modelId="{7484CD3E-F4B2-42CC-AF3C-3A2FE0DE79EB}" type="presParOf" srcId="{F08721DE-405B-4711-82F0-D61A906D3898}" destId="{C3C5D970-B2F3-4A28-A7FF-89BD6B958A38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A2653AA-F9E2-4684-8C53-EFF86F94E6FE}" type="doc">
      <dgm:prSet loTypeId="urn:microsoft.com/office/officeart/2005/8/layout/radial4" loCatId="relationship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47A86D4E-FC70-4D3F-BDB3-AA3F7DB1657B}">
      <dgm:prSet phldrT="[Текст]"/>
      <dgm:spPr/>
      <dgm:t>
        <a:bodyPr/>
        <a:lstStyle/>
        <a:p>
          <a:r>
            <a:rPr lang="en-US" dirty="0" err="1" smtClean="0"/>
            <a:t>Raiffeisen</a:t>
          </a:r>
          <a:r>
            <a:rPr lang="en-US" dirty="0" smtClean="0"/>
            <a:t> Bank International AG</a:t>
          </a:r>
          <a:endParaRPr lang="ru-RU" dirty="0"/>
        </a:p>
      </dgm:t>
    </dgm:pt>
    <dgm:pt modelId="{76DE6AD2-91FE-4216-B9AE-A229F6CC9ED4}" type="parTrans" cxnId="{04FEC6E1-FE33-45EC-9285-3A310287C390}">
      <dgm:prSet/>
      <dgm:spPr/>
      <dgm:t>
        <a:bodyPr/>
        <a:lstStyle/>
        <a:p>
          <a:endParaRPr lang="ru-RU"/>
        </a:p>
      </dgm:t>
    </dgm:pt>
    <dgm:pt modelId="{720BBF62-8B3B-4485-B873-526492AA0B77}" type="sibTrans" cxnId="{04FEC6E1-FE33-45EC-9285-3A310287C390}">
      <dgm:prSet/>
      <dgm:spPr/>
      <dgm:t>
        <a:bodyPr/>
        <a:lstStyle/>
        <a:p>
          <a:endParaRPr lang="ru-RU"/>
        </a:p>
      </dgm:t>
    </dgm:pt>
    <dgm:pt modelId="{240069AA-3A70-46A6-8918-1F2B19042161}">
      <dgm:prSet phldrT="[Текст]" custT="1"/>
      <dgm:spPr/>
      <dgm:t>
        <a:bodyPr/>
        <a:lstStyle/>
        <a:p>
          <a:r>
            <a:rPr lang="en-US" sz="1600" dirty="0" smtClean="0"/>
            <a:t>Citibank NA</a:t>
          </a:r>
          <a:r>
            <a:rPr lang="ru-RU" sz="1600" dirty="0" smtClean="0"/>
            <a:t> </a:t>
          </a:r>
          <a:endParaRPr lang="ru-RU" sz="1600" dirty="0"/>
        </a:p>
      </dgm:t>
    </dgm:pt>
    <dgm:pt modelId="{E6D947D4-D707-4FFF-BBBE-E97B48AB3701}" type="parTrans" cxnId="{3862DBCA-03FC-449B-BA97-ED32F91F76FE}">
      <dgm:prSet/>
      <dgm:spPr/>
      <dgm:t>
        <a:bodyPr/>
        <a:lstStyle/>
        <a:p>
          <a:endParaRPr lang="ru-RU"/>
        </a:p>
      </dgm:t>
    </dgm:pt>
    <dgm:pt modelId="{C8E803AA-E3F4-4C13-9F0B-241E46A7FFE2}" type="sibTrans" cxnId="{3862DBCA-03FC-449B-BA97-ED32F91F76FE}">
      <dgm:prSet/>
      <dgm:spPr/>
      <dgm:t>
        <a:bodyPr/>
        <a:lstStyle/>
        <a:p>
          <a:endParaRPr lang="ru-RU"/>
        </a:p>
      </dgm:t>
    </dgm:pt>
    <dgm:pt modelId="{19F0F26A-922E-4A1D-BEE9-E191A84DABE0}">
      <dgm:prSet custT="1"/>
      <dgm:spPr/>
      <dgm:t>
        <a:bodyPr/>
        <a:lstStyle/>
        <a:p>
          <a:r>
            <a:rPr lang="ru-RU" sz="1400" dirty="0" err="1" smtClean="0"/>
            <a:t>Райффайзен</a:t>
          </a:r>
          <a:r>
            <a:rPr lang="ru-RU" sz="1400" dirty="0" smtClean="0"/>
            <a:t> Россия</a:t>
          </a:r>
          <a:r>
            <a:rPr lang="ru-RU" sz="1400" dirty="0" smtClean="0">
              <a:solidFill>
                <a:srgbClr val="FF0000"/>
              </a:solidFill>
            </a:rPr>
            <a:t>*</a:t>
          </a:r>
          <a:endParaRPr lang="ru-RU" sz="1400" dirty="0">
            <a:solidFill>
              <a:srgbClr val="FF0000"/>
            </a:solidFill>
          </a:endParaRPr>
        </a:p>
      </dgm:t>
    </dgm:pt>
    <dgm:pt modelId="{732C5E15-910B-4724-9687-687F7F9206BB}" type="parTrans" cxnId="{EBB3C7E1-8001-4339-87C3-9BCDB00DF800}">
      <dgm:prSet/>
      <dgm:spPr/>
      <dgm:t>
        <a:bodyPr/>
        <a:lstStyle/>
        <a:p>
          <a:endParaRPr lang="ru-RU"/>
        </a:p>
      </dgm:t>
    </dgm:pt>
    <dgm:pt modelId="{3D5DF239-1E60-4E40-9B16-36FC934E4DD1}" type="sibTrans" cxnId="{EBB3C7E1-8001-4339-87C3-9BCDB00DF800}">
      <dgm:prSet/>
      <dgm:spPr/>
      <dgm:t>
        <a:bodyPr/>
        <a:lstStyle/>
        <a:p>
          <a:endParaRPr lang="ru-RU"/>
        </a:p>
      </dgm:t>
    </dgm:pt>
    <dgm:pt modelId="{F08721DE-405B-4711-82F0-D61A906D3898}" type="pres">
      <dgm:prSet presAssocID="{3A2653AA-F9E2-4684-8C53-EFF86F94E6F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21B2A-9E24-4890-94BE-5F2E54B73A47}" type="pres">
      <dgm:prSet presAssocID="{47A86D4E-FC70-4D3F-BDB3-AA3F7DB1657B}" presName="centerShape" presStyleLbl="node0" presStyleIdx="0" presStyleCnt="1" custScaleX="212628" custLinFactNeighborX="-7371" custLinFactNeighborY="-24116"/>
      <dgm:spPr/>
      <dgm:t>
        <a:bodyPr/>
        <a:lstStyle/>
        <a:p>
          <a:endParaRPr lang="ru-RU"/>
        </a:p>
      </dgm:t>
    </dgm:pt>
    <dgm:pt modelId="{9D3E3011-5A62-405D-BAE9-72043591E31D}" type="pres">
      <dgm:prSet presAssocID="{732C5E15-910B-4724-9687-687F7F9206BB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28730DEB-871C-4E3F-B95E-93384A240BBE}" type="pres">
      <dgm:prSet presAssocID="{19F0F26A-922E-4A1D-BEE9-E191A84DABE0}" presName="node" presStyleLbl="node1" presStyleIdx="0" presStyleCnt="2" custScaleX="218481" custRadScaleRad="385457" custRadScaleInc="-315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F82FD-C013-4650-8470-B20A9E00F2A9}" type="pres">
      <dgm:prSet presAssocID="{E6D947D4-D707-4FFF-BBBE-E97B48AB3701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C3C5D970-B2F3-4A28-A7FF-89BD6B958A38}" type="pres">
      <dgm:prSet presAssocID="{240069AA-3A70-46A6-8918-1F2B19042161}" presName="node" presStyleLbl="node1" presStyleIdx="1" presStyleCnt="2" custScaleX="293989" custRadScaleRad="401346" custRadScaleInc="30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73CD84-9A27-49E2-9974-F6B5776E1ABC}" type="presOf" srcId="{E6D947D4-D707-4FFF-BBBE-E97B48AB3701}" destId="{1D2F82FD-C013-4650-8470-B20A9E00F2A9}" srcOrd="0" destOrd="0" presId="urn:microsoft.com/office/officeart/2005/8/layout/radial4"/>
    <dgm:cxn modelId="{BD103D48-2E39-4BD6-BC8F-78002077D968}" type="presOf" srcId="{3A2653AA-F9E2-4684-8C53-EFF86F94E6FE}" destId="{F08721DE-405B-4711-82F0-D61A906D3898}" srcOrd="0" destOrd="0" presId="urn:microsoft.com/office/officeart/2005/8/layout/radial4"/>
    <dgm:cxn modelId="{C48A7596-7996-4E27-A930-B36B900C90E2}" type="presOf" srcId="{47A86D4E-FC70-4D3F-BDB3-AA3F7DB1657B}" destId="{76321B2A-9E24-4890-94BE-5F2E54B73A47}" srcOrd="0" destOrd="0" presId="urn:microsoft.com/office/officeart/2005/8/layout/radial4"/>
    <dgm:cxn modelId="{FE11EA34-2F6F-4C2B-90D4-0DF832EEBD6F}" type="presOf" srcId="{19F0F26A-922E-4A1D-BEE9-E191A84DABE0}" destId="{28730DEB-871C-4E3F-B95E-93384A240BBE}" srcOrd="0" destOrd="0" presId="urn:microsoft.com/office/officeart/2005/8/layout/radial4"/>
    <dgm:cxn modelId="{3862DBCA-03FC-449B-BA97-ED32F91F76FE}" srcId="{47A86D4E-FC70-4D3F-BDB3-AA3F7DB1657B}" destId="{240069AA-3A70-46A6-8918-1F2B19042161}" srcOrd="1" destOrd="0" parTransId="{E6D947D4-D707-4FFF-BBBE-E97B48AB3701}" sibTransId="{C8E803AA-E3F4-4C13-9F0B-241E46A7FFE2}"/>
    <dgm:cxn modelId="{04FEC6E1-FE33-45EC-9285-3A310287C390}" srcId="{3A2653AA-F9E2-4684-8C53-EFF86F94E6FE}" destId="{47A86D4E-FC70-4D3F-BDB3-AA3F7DB1657B}" srcOrd="0" destOrd="0" parTransId="{76DE6AD2-91FE-4216-B9AE-A229F6CC9ED4}" sibTransId="{720BBF62-8B3B-4485-B873-526492AA0B77}"/>
    <dgm:cxn modelId="{A8D264C5-11A8-4305-BD43-43D8DB876E26}" type="presOf" srcId="{732C5E15-910B-4724-9687-687F7F9206BB}" destId="{9D3E3011-5A62-405D-BAE9-72043591E31D}" srcOrd="0" destOrd="0" presId="urn:microsoft.com/office/officeart/2005/8/layout/radial4"/>
    <dgm:cxn modelId="{EBB3C7E1-8001-4339-87C3-9BCDB00DF800}" srcId="{47A86D4E-FC70-4D3F-BDB3-AA3F7DB1657B}" destId="{19F0F26A-922E-4A1D-BEE9-E191A84DABE0}" srcOrd="0" destOrd="0" parTransId="{732C5E15-910B-4724-9687-687F7F9206BB}" sibTransId="{3D5DF239-1E60-4E40-9B16-36FC934E4DD1}"/>
    <dgm:cxn modelId="{8B1D46EB-0D99-4B7E-8FB5-8AAA7A13B416}" type="presOf" srcId="{240069AA-3A70-46A6-8918-1F2B19042161}" destId="{C3C5D970-B2F3-4A28-A7FF-89BD6B958A38}" srcOrd="0" destOrd="0" presId="urn:microsoft.com/office/officeart/2005/8/layout/radial4"/>
    <dgm:cxn modelId="{E24952D4-A87C-4E1E-A080-8E6BC0C1E570}" type="presParOf" srcId="{F08721DE-405B-4711-82F0-D61A906D3898}" destId="{76321B2A-9E24-4890-94BE-5F2E54B73A47}" srcOrd="0" destOrd="0" presId="urn:microsoft.com/office/officeart/2005/8/layout/radial4"/>
    <dgm:cxn modelId="{F8311F1B-38A2-46CE-A824-BAE2CA523DB5}" type="presParOf" srcId="{F08721DE-405B-4711-82F0-D61A906D3898}" destId="{9D3E3011-5A62-405D-BAE9-72043591E31D}" srcOrd="1" destOrd="0" presId="urn:microsoft.com/office/officeart/2005/8/layout/radial4"/>
    <dgm:cxn modelId="{2E5198B0-99D1-4561-84C2-1DFEF068B9DD}" type="presParOf" srcId="{F08721DE-405B-4711-82F0-D61A906D3898}" destId="{28730DEB-871C-4E3F-B95E-93384A240BBE}" srcOrd="2" destOrd="0" presId="urn:microsoft.com/office/officeart/2005/8/layout/radial4"/>
    <dgm:cxn modelId="{DB671FBE-24F4-47A9-8E8C-171C7DA47883}" type="presParOf" srcId="{F08721DE-405B-4711-82F0-D61A906D3898}" destId="{1D2F82FD-C013-4650-8470-B20A9E00F2A9}" srcOrd="3" destOrd="0" presId="urn:microsoft.com/office/officeart/2005/8/layout/radial4"/>
    <dgm:cxn modelId="{7484CD3E-F4B2-42CC-AF3C-3A2FE0DE79EB}" type="presParOf" srcId="{F08721DE-405B-4711-82F0-D61A906D3898}" destId="{C3C5D970-B2F3-4A28-A7FF-89BD6B958A38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A2653AA-F9E2-4684-8C53-EFF86F94E6FE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A86D4E-FC70-4D3F-BDB3-AA3F7DB1657B}">
      <dgm:prSet phldrT="[Текст]"/>
      <dgm:spPr/>
      <dgm:t>
        <a:bodyPr/>
        <a:lstStyle/>
        <a:p>
          <a:r>
            <a:rPr lang="en-US" dirty="0" smtClean="0"/>
            <a:t>Emirates NBD Bank</a:t>
          </a:r>
          <a:endParaRPr lang="ru-RU" dirty="0"/>
        </a:p>
      </dgm:t>
    </dgm:pt>
    <dgm:pt modelId="{76DE6AD2-91FE-4216-B9AE-A229F6CC9ED4}" type="parTrans" cxnId="{04FEC6E1-FE33-45EC-9285-3A310287C390}">
      <dgm:prSet/>
      <dgm:spPr/>
      <dgm:t>
        <a:bodyPr/>
        <a:lstStyle/>
        <a:p>
          <a:endParaRPr lang="ru-RU"/>
        </a:p>
      </dgm:t>
    </dgm:pt>
    <dgm:pt modelId="{720BBF62-8B3B-4485-B873-526492AA0B77}" type="sibTrans" cxnId="{04FEC6E1-FE33-45EC-9285-3A310287C390}">
      <dgm:prSet/>
      <dgm:spPr/>
      <dgm:t>
        <a:bodyPr/>
        <a:lstStyle/>
        <a:p>
          <a:endParaRPr lang="ru-RU"/>
        </a:p>
      </dgm:t>
    </dgm:pt>
    <dgm:pt modelId="{240069AA-3A70-46A6-8918-1F2B19042161}">
      <dgm:prSet phldrT="[Текст]"/>
      <dgm:spPr/>
      <dgm:t>
        <a:bodyPr/>
        <a:lstStyle/>
        <a:p>
          <a:r>
            <a:rPr lang="en-US" dirty="0" smtClean="0"/>
            <a:t>Bank of New York Mellon</a:t>
          </a:r>
          <a:endParaRPr lang="ru-RU" dirty="0"/>
        </a:p>
      </dgm:t>
    </dgm:pt>
    <dgm:pt modelId="{E6D947D4-D707-4FFF-BBBE-E97B48AB3701}" type="parTrans" cxnId="{3862DBCA-03FC-449B-BA97-ED32F91F76FE}">
      <dgm:prSet/>
      <dgm:spPr/>
      <dgm:t>
        <a:bodyPr/>
        <a:lstStyle/>
        <a:p>
          <a:endParaRPr lang="ru-RU"/>
        </a:p>
      </dgm:t>
    </dgm:pt>
    <dgm:pt modelId="{C8E803AA-E3F4-4C13-9F0B-241E46A7FFE2}" type="sibTrans" cxnId="{3862DBCA-03FC-449B-BA97-ED32F91F76FE}">
      <dgm:prSet/>
      <dgm:spPr/>
      <dgm:t>
        <a:bodyPr/>
        <a:lstStyle/>
        <a:p>
          <a:endParaRPr lang="ru-RU"/>
        </a:p>
      </dgm:t>
    </dgm:pt>
    <dgm:pt modelId="{19F0F26A-922E-4A1D-BEE9-E191A84DABE0}">
      <dgm:prSet/>
      <dgm:spPr/>
      <dgm:t>
        <a:bodyPr/>
        <a:lstStyle/>
        <a:p>
          <a:r>
            <a:rPr lang="ru-RU" dirty="0" err="1" smtClean="0"/>
            <a:t>Денизбанк</a:t>
          </a:r>
          <a:endParaRPr lang="ru-RU" dirty="0"/>
        </a:p>
      </dgm:t>
    </dgm:pt>
    <dgm:pt modelId="{3D5DF239-1E60-4E40-9B16-36FC934E4DD1}" type="sibTrans" cxnId="{EBB3C7E1-8001-4339-87C3-9BCDB00DF800}">
      <dgm:prSet/>
      <dgm:spPr/>
      <dgm:t>
        <a:bodyPr/>
        <a:lstStyle/>
        <a:p>
          <a:endParaRPr lang="ru-RU"/>
        </a:p>
      </dgm:t>
    </dgm:pt>
    <dgm:pt modelId="{732C5E15-910B-4724-9687-687F7F9206BB}" type="parTrans" cxnId="{EBB3C7E1-8001-4339-87C3-9BCDB00DF800}">
      <dgm:prSet/>
      <dgm:spPr/>
      <dgm:t>
        <a:bodyPr/>
        <a:lstStyle/>
        <a:p>
          <a:endParaRPr lang="ru-RU"/>
        </a:p>
      </dgm:t>
    </dgm:pt>
    <dgm:pt modelId="{F08721DE-405B-4711-82F0-D61A906D3898}" type="pres">
      <dgm:prSet presAssocID="{3A2653AA-F9E2-4684-8C53-EFF86F94E6F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321B2A-9E24-4890-94BE-5F2E54B73A47}" type="pres">
      <dgm:prSet presAssocID="{47A86D4E-FC70-4D3F-BDB3-AA3F7DB1657B}" presName="centerShape" presStyleLbl="node0" presStyleIdx="0" presStyleCnt="1" custScaleX="212628" custLinFactNeighborX="-7371" custLinFactNeighborY="-24116"/>
      <dgm:spPr/>
      <dgm:t>
        <a:bodyPr/>
        <a:lstStyle/>
        <a:p>
          <a:endParaRPr lang="ru-RU"/>
        </a:p>
      </dgm:t>
    </dgm:pt>
    <dgm:pt modelId="{9D3E3011-5A62-405D-BAE9-72043591E31D}" type="pres">
      <dgm:prSet presAssocID="{732C5E15-910B-4724-9687-687F7F9206BB}" presName="parTrans" presStyleLbl="bgSibTrans2D1" presStyleIdx="0" presStyleCnt="2"/>
      <dgm:spPr/>
      <dgm:t>
        <a:bodyPr/>
        <a:lstStyle/>
        <a:p>
          <a:endParaRPr lang="ru-RU"/>
        </a:p>
      </dgm:t>
    </dgm:pt>
    <dgm:pt modelId="{28730DEB-871C-4E3F-B95E-93384A240BBE}" type="pres">
      <dgm:prSet presAssocID="{19F0F26A-922E-4A1D-BEE9-E191A84DABE0}" presName="node" presStyleLbl="node1" presStyleIdx="0" presStyleCnt="2" custScaleX="218481" custRadScaleRad="384360" custRadScaleInc="-313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F82FD-C013-4650-8470-B20A9E00F2A9}" type="pres">
      <dgm:prSet presAssocID="{E6D947D4-D707-4FFF-BBBE-E97B48AB3701}" presName="parTrans" presStyleLbl="bgSibTrans2D1" presStyleIdx="1" presStyleCnt="2"/>
      <dgm:spPr/>
      <dgm:t>
        <a:bodyPr/>
        <a:lstStyle/>
        <a:p>
          <a:endParaRPr lang="ru-RU"/>
        </a:p>
      </dgm:t>
    </dgm:pt>
    <dgm:pt modelId="{C3C5D970-B2F3-4A28-A7FF-89BD6B958A38}" type="pres">
      <dgm:prSet presAssocID="{240069AA-3A70-46A6-8918-1F2B19042161}" presName="node" presStyleLbl="node1" presStyleIdx="1" presStyleCnt="2" custScaleX="293989" custRadScaleRad="401876" custRadScaleInc="312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73CD84-9A27-49E2-9974-F6B5776E1ABC}" type="presOf" srcId="{E6D947D4-D707-4FFF-BBBE-E97B48AB3701}" destId="{1D2F82FD-C013-4650-8470-B20A9E00F2A9}" srcOrd="0" destOrd="0" presId="urn:microsoft.com/office/officeart/2005/8/layout/radial4"/>
    <dgm:cxn modelId="{BD103D48-2E39-4BD6-BC8F-78002077D968}" type="presOf" srcId="{3A2653AA-F9E2-4684-8C53-EFF86F94E6FE}" destId="{F08721DE-405B-4711-82F0-D61A906D3898}" srcOrd="0" destOrd="0" presId="urn:microsoft.com/office/officeart/2005/8/layout/radial4"/>
    <dgm:cxn modelId="{C48A7596-7996-4E27-A930-B36B900C90E2}" type="presOf" srcId="{47A86D4E-FC70-4D3F-BDB3-AA3F7DB1657B}" destId="{76321B2A-9E24-4890-94BE-5F2E54B73A47}" srcOrd="0" destOrd="0" presId="urn:microsoft.com/office/officeart/2005/8/layout/radial4"/>
    <dgm:cxn modelId="{FE11EA34-2F6F-4C2B-90D4-0DF832EEBD6F}" type="presOf" srcId="{19F0F26A-922E-4A1D-BEE9-E191A84DABE0}" destId="{28730DEB-871C-4E3F-B95E-93384A240BBE}" srcOrd="0" destOrd="0" presId="urn:microsoft.com/office/officeart/2005/8/layout/radial4"/>
    <dgm:cxn modelId="{3862DBCA-03FC-449B-BA97-ED32F91F76FE}" srcId="{47A86D4E-FC70-4D3F-BDB3-AA3F7DB1657B}" destId="{240069AA-3A70-46A6-8918-1F2B19042161}" srcOrd="1" destOrd="0" parTransId="{E6D947D4-D707-4FFF-BBBE-E97B48AB3701}" sibTransId="{C8E803AA-E3F4-4C13-9F0B-241E46A7FFE2}"/>
    <dgm:cxn modelId="{04FEC6E1-FE33-45EC-9285-3A310287C390}" srcId="{3A2653AA-F9E2-4684-8C53-EFF86F94E6FE}" destId="{47A86D4E-FC70-4D3F-BDB3-AA3F7DB1657B}" srcOrd="0" destOrd="0" parTransId="{76DE6AD2-91FE-4216-B9AE-A229F6CC9ED4}" sibTransId="{720BBF62-8B3B-4485-B873-526492AA0B77}"/>
    <dgm:cxn modelId="{A8D264C5-11A8-4305-BD43-43D8DB876E26}" type="presOf" srcId="{732C5E15-910B-4724-9687-687F7F9206BB}" destId="{9D3E3011-5A62-405D-BAE9-72043591E31D}" srcOrd="0" destOrd="0" presId="urn:microsoft.com/office/officeart/2005/8/layout/radial4"/>
    <dgm:cxn modelId="{EBB3C7E1-8001-4339-87C3-9BCDB00DF800}" srcId="{47A86D4E-FC70-4D3F-BDB3-AA3F7DB1657B}" destId="{19F0F26A-922E-4A1D-BEE9-E191A84DABE0}" srcOrd="0" destOrd="0" parTransId="{732C5E15-910B-4724-9687-687F7F9206BB}" sibTransId="{3D5DF239-1E60-4E40-9B16-36FC934E4DD1}"/>
    <dgm:cxn modelId="{8B1D46EB-0D99-4B7E-8FB5-8AAA7A13B416}" type="presOf" srcId="{240069AA-3A70-46A6-8918-1F2B19042161}" destId="{C3C5D970-B2F3-4A28-A7FF-89BD6B958A38}" srcOrd="0" destOrd="0" presId="urn:microsoft.com/office/officeart/2005/8/layout/radial4"/>
    <dgm:cxn modelId="{E24952D4-A87C-4E1E-A080-8E6BC0C1E570}" type="presParOf" srcId="{F08721DE-405B-4711-82F0-D61A906D3898}" destId="{76321B2A-9E24-4890-94BE-5F2E54B73A47}" srcOrd="0" destOrd="0" presId="urn:microsoft.com/office/officeart/2005/8/layout/radial4"/>
    <dgm:cxn modelId="{F8311F1B-38A2-46CE-A824-BAE2CA523DB5}" type="presParOf" srcId="{F08721DE-405B-4711-82F0-D61A906D3898}" destId="{9D3E3011-5A62-405D-BAE9-72043591E31D}" srcOrd="1" destOrd="0" presId="urn:microsoft.com/office/officeart/2005/8/layout/radial4"/>
    <dgm:cxn modelId="{2E5198B0-99D1-4561-84C2-1DFEF068B9DD}" type="presParOf" srcId="{F08721DE-405B-4711-82F0-D61A906D3898}" destId="{28730DEB-871C-4E3F-B95E-93384A240BBE}" srcOrd="2" destOrd="0" presId="urn:microsoft.com/office/officeart/2005/8/layout/radial4"/>
    <dgm:cxn modelId="{DB671FBE-24F4-47A9-8E8C-171C7DA47883}" type="presParOf" srcId="{F08721DE-405B-4711-82F0-D61A906D3898}" destId="{1D2F82FD-C013-4650-8470-B20A9E00F2A9}" srcOrd="3" destOrd="0" presId="urn:microsoft.com/office/officeart/2005/8/layout/radial4"/>
    <dgm:cxn modelId="{7484CD3E-F4B2-42CC-AF3C-3A2FE0DE79EB}" type="presParOf" srcId="{F08721DE-405B-4711-82F0-D61A906D3898}" destId="{C3C5D970-B2F3-4A28-A7FF-89BD6B958A38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3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A53736-701A-4405-A2F2-803E8CFEFE77}">
      <dsp:nvSpPr>
        <dsp:cNvPr id="0" name=""/>
        <dsp:cNvSpPr/>
      </dsp:nvSpPr>
      <dsp:spPr>
        <a:xfrm rot="16200000">
          <a:off x="190499" y="-190499"/>
          <a:ext cx="3124200" cy="35052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0" rIns="113792" bIns="113792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Сужение каналов платежей: </a:t>
          </a:r>
          <a:endParaRPr lang="ru-RU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Закрытие американскими банками возможностей проведения платежей в долларах США с Россией для </a:t>
          </a:r>
          <a:r>
            <a:rPr lang="en-US" sz="1200" kern="1200" dirty="0" err="1" smtClean="0"/>
            <a:t>Raiffeisen</a:t>
          </a:r>
          <a:r>
            <a:rPr lang="en-US" sz="1200" kern="1200" dirty="0" smtClean="0"/>
            <a:t> Bank International AG</a:t>
          </a:r>
          <a:r>
            <a:rPr lang="ru-RU" sz="1200" kern="1200" dirty="0" smtClean="0"/>
            <a:t> (февраль 2023); 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Санкции на крупные расчетные банки РФ;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Ограничения минимальной суммы платежа и отказ в принятии на учет новых валютных контрактов дочерними иностранными банками (март 2023);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Закрытие российским банкам корреспондентских счетов в </a:t>
          </a:r>
          <a:r>
            <a:rPr lang="en-US" sz="1200" kern="1200" dirty="0" smtClean="0"/>
            <a:t>USD/EUR </a:t>
          </a:r>
          <a:r>
            <a:rPr lang="en-US" sz="1200" kern="1200" dirty="0" err="1" smtClean="0"/>
            <a:t>Raiffeisen</a:t>
          </a:r>
          <a:r>
            <a:rPr lang="en-US" sz="1200" kern="1200" dirty="0" smtClean="0"/>
            <a:t> Bank International AG</a:t>
          </a:r>
          <a:r>
            <a:rPr lang="ru-RU" sz="1200" kern="1200" dirty="0" smtClean="0"/>
            <a:t> (май 2023) .</a:t>
          </a:r>
          <a:endParaRPr lang="ru-RU" sz="1200" kern="1200" dirty="0"/>
        </a:p>
      </dsp:txBody>
      <dsp:txXfrm rot="5400000">
        <a:off x="-1" y="1"/>
        <a:ext cx="3505200" cy="2343150"/>
      </dsp:txXfrm>
    </dsp:sp>
    <dsp:sp modelId="{45887579-73F2-41FF-9C78-D6112842E89C}">
      <dsp:nvSpPr>
        <dsp:cNvPr id="0" name=""/>
        <dsp:cNvSpPr/>
      </dsp:nvSpPr>
      <dsp:spPr>
        <a:xfrm>
          <a:off x="3505200" y="0"/>
          <a:ext cx="3505200" cy="3124200"/>
        </a:xfrm>
        <a:prstGeom prst="round1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0" rIns="92456" bIns="92456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b="1" kern="1200" dirty="0" smtClean="0"/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Давление регулятора (ЦБ РФ) на банки в целях минимизации рисков по «токсичным» валютам: </a:t>
          </a:r>
          <a:endParaRPr lang="ru-RU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Ежедневная отчетность по остаткам на корреспондентских счетах и объемах расчетов, контроль регулятора за темпами снижения доли токсичных валют; 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Ужесточение нормативов резервирования по </a:t>
          </a:r>
          <a:r>
            <a:rPr lang="en-US" sz="1200" kern="1200" dirty="0" smtClean="0"/>
            <a:t>USD/EUR </a:t>
          </a:r>
          <a:r>
            <a:rPr lang="ru-RU" sz="1200" kern="1200" dirty="0" smtClean="0"/>
            <a:t>для банков для стимулирования отказа от использования токсичных валют в расчетах и на счетах;</a:t>
          </a:r>
          <a:endParaRPr lang="ru-RU" sz="1200" kern="1200" dirty="0"/>
        </a:p>
      </dsp:txBody>
      <dsp:txXfrm>
        <a:off x="3505200" y="0"/>
        <a:ext cx="3505200" cy="2343150"/>
      </dsp:txXfrm>
    </dsp:sp>
    <dsp:sp modelId="{0AE101AD-3E62-4E67-8337-F0335A6B1A2F}">
      <dsp:nvSpPr>
        <dsp:cNvPr id="0" name=""/>
        <dsp:cNvSpPr/>
      </dsp:nvSpPr>
      <dsp:spPr>
        <a:xfrm rot="10800000">
          <a:off x="0" y="3124200"/>
          <a:ext cx="3505200" cy="3124200"/>
        </a:xfrm>
        <a:prstGeom prst="round1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0" rIns="85344" bIns="85344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Реакция банков на изменения рынка расчетов в </a:t>
          </a:r>
          <a:r>
            <a:rPr lang="en-US" sz="1800" b="1" kern="1200" dirty="0" smtClean="0"/>
            <a:t>USD/EUR</a:t>
          </a:r>
          <a:r>
            <a:rPr lang="ru-RU" sz="1800" b="1" kern="1200" dirty="0" smtClean="0"/>
            <a:t>: </a:t>
          </a:r>
          <a:endParaRPr lang="ru-RU" sz="18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Существенное увеличение тарифов по операциям, связанным с токсичными валютами (РКО/конверсия/валютный контроль/хранение на счетах); 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Введение ограничений на минимальные суммы платежа, количество платежей, прием новых ВЭД контрактов в </a:t>
          </a:r>
          <a:r>
            <a:rPr lang="en-US" sz="1200" kern="1200" dirty="0" smtClean="0"/>
            <a:t>USD/EUR</a:t>
          </a:r>
          <a:r>
            <a:rPr lang="ru-RU" sz="1200" kern="1200" dirty="0" smtClean="0"/>
            <a:t>; 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Поиск каналов платежей в альтернативных валютах для сохранения географии расчетов; </a:t>
          </a:r>
          <a:endParaRPr lang="ru-RU" sz="1200" kern="1200" dirty="0"/>
        </a:p>
      </dsp:txBody>
      <dsp:txXfrm rot="10800000">
        <a:off x="0" y="3905250"/>
        <a:ext cx="3505200" cy="2343150"/>
      </dsp:txXfrm>
    </dsp:sp>
    <dsp:sp modelId="{25851502-5009-4375-B22E-30563758DD85}">
      <dsp:nvSpPr>
        <dsp:cNvPr id="0" name=""/>
        <dsp:cNvSpPr/>
      </dsp:nvSpPr>
      <dsp:spPr>
        <a:xfrm rot="5400000">
          <a:off x="3695700" y="2933700"/>
          <a:ext cx="3124200" cy="3505200"/>
        </a:xfrm>
        <a:prstGeom prst="round1Rect">
          <a:avLst/>
        </a:prstGeom>
        <a:solidFill>
          <a:schemeClr val="accent4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0" rIns="135128" bIns="135128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Прогноз на конец 2023 года: </a:t>
          </a:r>
          <a:endParaRPr lang="ru-RU" sz="19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Расчеты в </a:t>
          </a:r>
          <a:r>
            <a:rPr lang="en-US" sz="1200" kern="1200" dirty="0" smtClean="0"/>
            <a:t>USD/EUR</a:t>
          </a:r>
          <a:r>
            <a:rPr lang="ru-RU" sz="1200" kern="1200" dirty="0" smtClean="0"/>
            <a:t> станут «предметом роскоши» – крайне ограниченная география расчетов и очень затратное обслуживание;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Возможность расчетов останется в дочерних банках нерезидентов и российских банках по прямым </a:t>
          </a:r>
          <a:r>
            <a:rPr lang="ru-RU" sz="1200" kern="1200" dirty="0" err="1" smtClean="0"/>
            <a:t>корр.счетам</a:t>
          </a:r>
          <a:r>
            <a:rPr lang="ru-RU" sz="1200" kern="1200" dirty="0" smtClean="0"/>
            <a:t> с тенденцией к сокращению возможностей платежей.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Возможны ограничения на ввод/вывод с биржи, как следствие- резкое ухудшение условий покупки/продажи.</a:t>
          </a:r>
          <a:endParaRPr lang="ru-RU" sz="1200" kern="1200" dirty="0"/>
        </a:p>
      </dsp:txBody>
      <dsp:txXfrm rot="-5400000">
        <a:off x="3505200" y="3905250"/>
        <a:ext cx="3505200" cy="2343150"/>
      </dsp:txXfrm>
    </dsp:sp>
    <dsp:sp modelId="{E746B886-9635-483D-993A-30902D023C55}">
      <dsp:nvSpPr>
        <dsp:cNvPr id="0" name=""/>
        <dsp:cNvSpPr/>
      </dsp:nvSpPr>
      <dsp:spPr>
        <a:xfrm>
          <a:off x="533396" y="2816177"/>
          <a:ext cx="5943606" cy="616045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4D4D4D"/>
              </a:solidFill>
            </a:rPr>
            <a:t>Факторы, формирующие ключевые изменения на рынке платежей в </a:t>
          </a:r>
          <a:r>
            <a:rPr lang="en-US" sz="1800" kern="1200" dirty="0" smtClean="0">
              <a:solidFill>
                <a:srgbClr val="4D4D4D"/>
              </a:solidFill>
            </a:rPr>
            <a:t>USD/EUR</a:t>
          </a:r>
          <a:r>
            <a:rPr lang="ru-RU" sz="1800" kern="1200" dirty="0" smtClean="0">
              <a:solidFill>
                <a:srgbClr val="4D4D4D"/>
              </a:solidFill>
            </a:rPr>
            <a:t>  в 2023 году</a:t>
          </a:r>
          <a:endParaRPr lang="ru-RU" sz="1800" kern="1200" dirty="0"/>
        </a:p>
      </dsp:txBody>
      <dsp:txXfrm>
        <a:off x="563469" y="2846250"/>
        <a:ext cx="5883460" cy="5558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21B2A-9E24-4890-94BE-5F2E54B73A47}">
      <dsp:nvSpPr>
        <dsp:cNvPr id="0" name=""/>
        <dsp:cNvSpPr/>
      </dsp:nvSpPr>
      <dsp:spPr>
        <a:xfrm>
          <a:off x="3434081" y="0"/>
          <a:ext cx="1181520" cy="5556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Intesa Sanpaolo</a:t>
          </a:r>
          <a:endParaRPr lang="ru-RU" sz="1300" kern="1200" dirty="0"/>
        </a:p>
      </dsp:txBody>
      <dsp:txXfrm>
        <a:off x="3607111" y="81377"/>
        <a:ext cx="835460" cy="392921"/>
      </dsp:txXfrm>
    </dsp:sp>
    <dsp:sp modelId="{9D3E3011-5A62-405D-BAE9-72043591E31D}">
      <dsp:nvSpPr>
        <dsp:cNvPr id="0" name=""/>
        <dsp:cNvSpPr/>
      </dsp:nvSpPr>
      <dsp:spPr>
        <a:xfrm rot="10790463">
          <a:off x="1414868" y="203247"/>
          <a:ext cx="1908170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30DEB-871C-4E3F-B95E-93384A240BBE}">
      <dsp:nvSpPr>
        <dsp:cNvPr id="0" name=""/>
        <dsp:cNvSpPr/>
      </dsp:nvSpPr>
      <dsp:spPr>
        <a:xfrm>
          <a:off x="838200" y="73921"/>
          <a:ext cx="1153342" cy="4223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smtClean="0"/>
            <a:t>Банк Интеза</a:t>
          </a:r>
          <a:endParaRPr lang="ru-RU" sz="1100" kern="1200"/>
        </a:p>
      </dsp:txBody>
      <dsp:txXfrm>
        <a:off x="850569" y="86290"/>
        <a:ext cx="1128604" cy="397575"/>
      </dsp:txXfrm>
    </dsp:sp>
    <dsp:sp modelId="{1D2F82FD-C013-4650-8470-B20A9E00F2A9}">
      <dsp:nvSpPr>
        <dsp:cNvPr id="0" name=""/>
        <dsp:cNvSpPr/>
      </dsp:nvSpPr>
      <dsp:spPr>
        <a:xfrm rot="21582349">
          <a:off x="4752527" y="188875"/>
          <a:ext cx="2353515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5D970-B2F3-4A28-A7FF-89BD6B958A38}">
      <dsp:nvSpPr>
        <dsp:cNvPr id="0" name=""/>
        <dsp:cNvSpPr/>
      </dsp:nvSpPr>
      <dsp:spPr>
        <a:xfrm>
          <a:off x="6330056" y="50860"/>
          <a:ext cx="1551942" cy="4223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Bank of New York Mellon и JPMorgan Chase</a:t>
          </a:r>
          <a:r>
            <a:rPr lang="ru-RU" sz="1100" kern="1200" dirty="0" smtClean="0"/>
            <a:t> </a:t>
          </a:r>
          <a:endParaRPr lang="ru-RU" sz="1100" kern="1200" dirty="0"/>
        </a:p>
      </dsp:txBody>
      <dsp:txXfrm>
        <a:off x="6342425" y="63229"/>
        <a:ext cx="1527204" cy="3975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21B2A-9E24-4890-94BE-5F2E54B73A47}">
      <dsp:nvSpPr>
        <dsp:cNvPr id="0" name=""/>
        <dsp:cNvSpPr/>
      </dsp:nvSpPr>
      <dsp:spPr>
        <a:xfrm>
          <a:off x="3434081" y="0"/>
          <a:ext cx="1181520" cy="55567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FIBA Holding A.S</a:t>
          </a:r>
          <a:endParaRPr lang="ru-RU" sz="1300" kern="1200" dirty="0"/>
        </a:p>
      </dsp:txBody>
      <dsp:txXfrm>
        <a:off x="3607111" y="81377"/>
        <a:ext cx="835460" cy="392921"/>
      </dsp:txXfrm>
    </dsp:sp>
    <dsp:sp modelId="{9D3E3011-5A62-405D-BAE9-72043591E31D}">
      <dsp:nvSpPr>
        <dsp:cNvPr id="0" name=""/>
        <dsp:cNvSpPr/>
      </dsp:nvSpPr>
      <dsp:spPr>
        <a:xfrm rot="10804105">
          <a:off x="1354509" y="196638"/>
          <a:ext cx="1965198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30DEB-871C-4E3F-B95E-93384A240BBE}">
      <dsp:nvSpPr>
        <dsp:cNvPr id="0" name=""/>
        <dsp:cNvSpPr/>
      </dsp:nvSpPr>
      <dsp:spPr>
        <a:xfrm>
          <a:off x="777838" y="63492"/>
          <a:ext cx="1153342" cy="4223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Кредит Европа Банк </a:t>
          </a:r>
          <a:endParaRPr lang="ru-RU" sz="1200" kern="1200" dirty="0"/>
        </a:p>
      </dsp:txBody>
      <dsp:txXfrm>
        <a:off x="790207" y="75861"/>
        <a:ext cx="1128604" cy="397575"/>
      </dsp:txXfrm>
    </dsp:sp>
    <dsp:sp modelId="{1D2F82FD-C013-4650-8470-B20A9E00F2A9}">
      <dsp:nvSpPr>
        <dsp:cNvPr id="0" name=""/>
        <dsp:cNvSpPr/>
      </dsp:nvSpPr>
      <dsp:spPr>
        <a:xfrm rot="21586875">
          <a:off x="4749229" y="191504"/>
          <a:ext cx="2296437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5D970-B2F3-4A28-A7FF-89BD6B958A38}">
      <dsp:nvSpPr>
        <dsp:cNvPr id="0" name=""/>
        <dsp:cNvSpPr/>
      </dsp:nvSpPr>
      <dsp:spPr>
        <a:xfrm>
          <a:off x="6269687" y="55147"/>
          <a:ext cx="1551942" cy="4223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Bank of New York Mellon</a:t>
          </a:r>
          <a:r>
            <a:rPr lang="ru-RU" sz="1200" kern="1200" dirty="0" smtClean="0"/>
            <a:t> </a:t>
          </a:r>
          <a:endParaRPr lang="ru-RU" sz="1200" kern="1200" dirty="0"/>
        </a:p>
      </dsp:txBody>
      <dsp:txXfrm>
        <a:off x="6282056" y="67516"/>
        <a:ext cx="1527204" cy="3975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21B2A-9E24-4890-94BE-5F2E54B73A47}">
      <dsp:nvSpPr>
        <dsp:cNvPr id="0" name=""/>
        <dsp:cNvSpPr/>
      </dsp:nvSpPr>
      <dsp:spPr>
        <a:xfrm>
          <a:off x="3434081" y="0"/>
          <a:ext cx="1181520" cy="5556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UniCredit</a:t>
          </a:r>
          <a:r>
            <a:rPr lang="en-US" sz="1300" kern="1200" dirty="0" smtClean="0"/>
            <a:t> S.p.A.</a:t>
          </a:r>
          <a:endParaRPr lang="ru-RU" sz="1300" kern="1200" dirty="0"/>
        </a:p>
      </dsp:txBody>
      <dsp:txXfrm>
        <a:off x="3607111" y="81377"/>
        <a:ext cx="835460" cy="392921"/>
      </dsp:txXfrm>
    </dsp:sp>
    <dsp:sp modelId="{9D3E3011-5A62-405D-BAE9-72043591E31D}">
      <dsp:nvSpPr>
        <dsp:cNvPr id="0" name=""/>
        <dsp:cNvSpPr/>
      </dsp:nvSpPr>
      <dsp:spPr>
        <a:xfrm rot="10772006">
          <a:off x="1355855" y="212391"/>
          <a:ext cx="1964041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30DEB-871C-4E3F-B95E-93384A240BBE}">
      <dsp:nvSpPr>
        <dsp:cNvPr id="0" name=""/>
        <dsp:cNvSpPr/>
      </dsp:nvSpPr>
      <dsp:spPr>
        <a:xfrm>
          <a:off x="779217" y="88415"/>
          <a:ext cx="1153342" cy="4223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err="1" smtClean="0"/>
            <a:t>Юникредитбанк</a:t>
          </a:r>
          <a:r>
            <a:rPr lang="ru-RU" sz="1100" kern="1200" dirty="0" smtClean="0">
              <a:solidFill>
                <a:srgbClr val="FF0000"/>
              </a:solidFill>
            </a:rPr>
            <a:t>*</a:t>
          </a:r>
          <a:endParaRPr lang="ru-RU" sz="1100" kern="1200" dirty="0">
            <a:solidFill>
              <a:srgbClr val="FF0000"/>
            </a:solidFill>
          </a:endParaRPr>
        </a:p>
      </dsp:txBody>
      <dsp:txXfrm>
        <a:off x="791586" y="100784"/>
        <a:ext cx="1128604" cy="397575"/>
      </dsp:txXfrm>
    </dsp:sp>
    <dsp:sp modelId="{1D2F82FD-C013-4650-8470-B20A9E00F2A9}">
      <dsp:nvSpPr>
        <dsp:cNvPr id="0" name=""/>
        <dsp:cNvSpPr/>
      </dsp:nvSpPr>
      <dsp:spPr>
        <a:xfrm rot="1908">
          <a:off x="4749331" y="199693"/>
          <a:ext cx="2297713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5D970-B2F3-4A28-A7FF-89BD6B958A38}">
      <dsp:nvSpPr>
        <dsp:cNvPr id="0" name=""/>
        <dsp:cNvSpPr/>
      </dsp:nvSpPr>
      <dsp:spPr>
        <a:xfrm>
          <a:off x="6271073" y="68358"/>
          <a:ext cx="1551942" cy="4223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Bank of New York Mellon и JPMorgan Chase</a:t>
          </a:r>
          <a:r>
            <a:rPr lang="ru-RU" sz="1100" kern="1200" dirty="0" smtClean="0"/>
            <a:t> </a:t>
          </a:r>
          <a:endParaRPr lang="ru-RU" sz="1100" kern="1200" dirty="0"/>
        </a:p>
      </dsp:txBody>
      <dsp:txXfrm>
        <a:off x="6283442" y="80727"/>
        <a:ext cx="1527204" cy="3975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21B2A-9E24-4890-94BE-5F2E54B73A47}">
      <dsp:nvSpPr>
        <dsp:cNvPr id="0" name=""/>
        <dsp:cNvSpPr/>
      </dsp:nvSpPr>
      <dsp:spPr>
        <a:xfrm>
          <a:off x="3434081" y="0"/>
          <a:ext cx="1181520" cy="55567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Citigroup</a:t>
          </a:r>
          <a:endParaRPr lang="ru-RU" sz="1700" kern="1200" dirty="0"/>
        </a:p>
      </dsp:txBody>
      <dsp:txXfrm>
        <a:off x="3607111" y="81377"/>
        <a:ext cx="835460" cy="392921"/>
      </dsp:txXfrm>
    </dsp:sp>
    <dsp:sp modelId="{9D3E3011-5A62-405D-BAE9-72043591E31D}">
      <dsp:nvSpPr>
        <dsp:cNvPr id="0" name=""/>
        <dsp:cNvSpPr/>
      </dsp:nvSpPr>
      <dsp:spPr>
        <a:xfrm rot="10805360">
          <a:off x="1336492" y="196007"/>
          <a:ext cx="1982225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30DEB-871C-4E3F-B95E-93384A240BBE}">
      <dsp:nvSpPr>
        <dsp:cNvPr id="0" name=""/>
        <dsp:cNvSpPr/>
      </dsp:nvSpPr>
      <dsp:spPr>
        <a:xfrm>
          <a:off x="759822" y="62489"/>
          <a:ext cx="1153342" cy="4223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Ситибанк</a:t>
          </a:r>
          <a:r>
            <a:rPr lang="ru-RU" sz="1600" kern="1200" dirty="0" smtClean="0">
              <a:solidFill>
                <a:srgbClr val="FF0000"/>
              </a:solidFill>
            </a:rPr>
            <a:t>*</a:t>
          </a:r>
          <a:endParaRPr lang="ru-RU" sz="1600" kern="1200" dirty="0">
            <a:solidFill>
              <a:srgbClr val="FF0000"/>
            </a:solidFill>
          </a:endParaRPr>
        </a:p>
      </dsp:txBody>
      <dsp:txXfrm>
        <a:off x="772191" y="74858"/>
        <a:ext cx="1128604" cy="397575"/>
      </dsp:txXfrm>
    </dsp:sp>
    <dsp:sp modelId="{1D2F82FD-C013-4650-8470-B20A9E00F2A9}">
      <dsp:nvSpPr>
        <dsp:cNvPr id="0" name=""/>
        <dsp:cNvSpPr/>
      </dsp:nvSpPr>
      <dsp:spPr>
        <a:xfrm rot="21582580">
          <a:off x="4748979" y="189176"/>
          <a:ext cx="2292532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5D970-B2F3-4A28-A7FF-89BD6B958A38}">
      <dsp:nvSpPr>
        <dsp:cNvPr id="0" name=""/>
        <dsp:cNvSpPr/>
      </dsp:nvSpPr>
      <dsp:spPr>
        <a:xfrm>
          <a:off x="6265526" y="51394"/>
          <a:ext cx="1551942" cy="4223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Citibank NA</a:t>
          </a:r>
          <a:endParaRPr lang="ru-RU" sz="1600" kern="1200" dirty="0"/>
        </a:p>
      </dsp:txBody>
      <dsp:txXfrm>
        <a:off x="6277895" y="63763"/>
        <a:ext cx="1527204" cy="3975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21B2A-9E24-4890-94BE-5F2E54B73A47}">
      <dsp:nvSpPr>
        <dsp:cNvPr id="0" name=""/>
        <dsp:cNvSpPr/>
      </dsp:nvSpPr>
      <dsp:spPr>
        <a:xfrm>
          <a:off x="3434081" y="0"/>
          <a:ext cx="1181520" cy="5556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err="1" smtClean="0"/>
            <a:t>И.Ким</a:t>
          </a:r>
          <a:endParaRPr lang="ru-RU" sz="2300" kern="1200" dirty="0"/>
        </a:p>
      </dsp:txBody>
      <dsp:txXfrm>
        <a:off x="3607111" y="81377"/>
        <a:ext cx="835460" cy="392921"/>
      </dsp:txXfrm>
    </dsp:sp>
    <dsp:sp modelId="{9D3E3011-5A62-405D-BAE9-72043591E31D}">
      <dsp:nvSpPr>
        <dsp:cNvPr id="0" name=""/>
        <dsp:cNvSpPr/>
      </dsp:nvSpPr>
      <dsp:spPr>
        <a:xfrm rot="10771603">
          <a:off x="1353087" y="212601"/>
          <a:ext cx="1966660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30DEB-871C-4E3F-B95E-93384A240BBE}">
      <dsp:nvSpPr>
        <dsp:cNvPr id="0" name=""/>
        <dsp:cNvSpPr/>
      </dsp:nvSpPr>
      <dsp:spPr>
        <a:xfrm>
          <a:off x="776450" y="88751"/>
          <a:ext cx="1153342" cy="4223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Экспобанк</a:t>
          </a:r>
          <a:endParaRPr lang="ru-RU" sz="1200" kern="1200" dirty="0"/>
        </a:p>
      </dsp:txBody>
      <dsp:txXfrm>
        <a:off x="788819" y="101120"/>
        <a:ext cx="1128604" cy="397575"/>
      </dsp:txXfrm>
    </dsp:sp>
    <dsp:sp modelId="{1D2F82FD-C013-4650-8470-B20A9E00F2A9}">
      <dsp:nvSpPr>
        <dsp:cNvPr id="0" name=""/>
        <dsp:cNvSpPr/>
      </dsp:nvSpPr>
      <dsp:spPr>
        <a:xfrm rot="2976">
          <a:off x="4748797" y="200271"/>
          <a:ext cx="2288547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5D970-B2F3-4A28-A7FF-89BD6B958A38}">
      <dsp:nvSpPr>
        <dsp:cNvPr id="0" name=""/>
        <dsp:cNvSpPr/>
      </dsp:nvSpPr>
      <dsp:spPr>
        <a:xfrm>
          <a:off x="6261373" y="69289"/>
          <a:ext cx="1551942" cy="4223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Bank of New York Mellon</a:t>
          </a:r>
          <a:endParaRPr lang="ru-RU" sz="1200" kern="1200" dirty="0"/>
        </a:p>
      </dsp:txBody>
      <dsp:txXfrm>
        <a:off x="6273742" y="81658"/>
        <a:ext cx="1527204" cy="39757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21B2A-9E24-4890-94BE-5F2E54B73A47}">
      <dsp:nvSpPr>
        <dsp:cNvPr id="0" name=""/>
        <dsp:cNvSpPr/>
      </dsp:nvSpPr>
      <dsp:spPr>
        <a:xfrm>
          <a:off x="3434081" y="0"/>
          <a:ext cx="1181520" cy="55567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err="1" smtClean="0"/>
            <a:t>Raiffeisen</a:t>
          </a:r>
          <a:r>
            <a:rPr lang="en-US" sz="900" kern="1200" dirty="0" smtClean="0"/>
            <a:t> Bank International AG</a:t>
          </a:r>
          <a:endParaRPr lang="ru-RU" sz="900" kern="1200" dirty="0"/>
        </a:p>
      </dsp:txBody>
      <dsp:txXfrm>
        <a:off x="3607111" y="81377"/>
        <a:ext cx="835460" cy="392921"/>
      </dsp:txXfrm>
    </dsp:sp>
    <dsp:sp modelId="{9D3E3011-5A62-405D-BAE9-72043591E31D}">
      <dsp:nvSpPr>
        <dsp:cNvPr id="0" name=""/>
        <dsp:cNvSpPr/>
      </dsp:nvSpPr>
      <dsp:spPr>
        <a:xfrm rot="10761223">
          <a:off x="1344063" y="217752"/>
          <a:ext cx="1975293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30DEB-871C-4E3F-B95E-93384A240BBE}">
      <dsp:nvSpPr>
        <dsp:cNvPr id="0" name=""/>
        <dsp:cNvSpPr/>
      </dsp:nvSpPr>
      <dsp:spPr>
        <a:xfrm>
          <a:off x="767455" y="96919"/>
          <a:ext cx="1153342" cy="4223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Райффайзен</a:t>
          </a:r>
          <a:r>
            <a:rPr lang="ru-RU" sz="1400" kern="1200" dirty="0" smtClean="0"/>
            <a:t> Россия</a:t>
          </a:r>
          <a:r>
            <a:rPr lang="ru-RU" sz="1400" kern="1200" dirty="0" smtClean="0">
              <a:solidFill>
                <a:srgbClr val="FF0000"/>
              </a:solidFill>
            </a:rPr>
            <a:t>*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779824" y="109288"/>
        <a:ext cx="1128604" cy="397575"/>
      </dsp:txXfrm>
    </dsp:sp>
    <dsp:sp modelId="{1D2F82FD-C013-4650-8470-B20A9E00F2A9}">
      <dsp:nvSpPr>
        <dsp:cNvPr id="0" name=""/>
        <dsp:cNvSpPr/>
      </dsp:nvSpPr>
      <dsp:spPr>
        <a:xfrm rot="21569798">
          <a:off x="4748243" y="182275"/>
          <a:ext cx="2281627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5D970-B2F3-4A28-A7FF-89BD6B958A38}">
      <dsp:nvSpPr>
        <dsp:cNvPr id="0" name=""/>
        <dsp:cNvSpPr/>
      </dsp:nvSpPr>
      <dsp:spPr>
        <a:xfrm>
          <a:off x="6253856" y="40280"/>
          <a:ext cx="1551942" cy="4223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Citibank NA</a:t>
          </a:r>
          <a:r>
            <a:rPr lang="ru-RU" sz="1600" kern="1200" dirty="0" smtClean="0"/>
            <a:t> </a:t>
          </a:r>
          <a:endParaRPr lang="ru-RU" sz="1600" kern="1200" dirty="0"/>
        </a:p>
      </dsp:txBody>
      <dsp:txXfrm>
        <a:off x="6266225" y="52649"/>
        <a:ext cx="1527204" cy="39757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21B2A-9E24-4890-94BE-5F2E54B73A47}">
      <dsp:nvSpPr>
        <dsp:cNvPr id="0" name=""/>
        <dsp:cNvSpPr/>
      </dsp:nvSpPr>
      <dsp:spPr>
        <a:xfrm>
          <a:off x="3434081" y="0"/>
          <a:ext cx="1181520" cy="5556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Emirates NBD Bank</a:t>
          </a:r>
          <a:endParaRPr lang="ru-RU" sz="1300" kern="1200" dirty="0"/>
        </a:p>
      </dsp:txBody>
      <dsp:txXfrm>
        <a:off x="3607111" y="81377"/>
        <a:ext cx="835460" cy="392921"/>
      </dsp:txXfrm>
    </dsp:sp>
    <dsp:sp modelId="{9D3E3011-5A62-405D-BAE9-72043591E31D}">
      <dsp:nvSpPr>
        <dsp:cNvPr id="0" name=""/>
        <dsp:cNvSpPr/>
      </dsp:nvSpPr>
      <dsp:spPr>
        <a:xfrm rot="10771603">
          <a:off x="1353087" y="212601"/>
          <a:ext cx="1966660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30DEB-871C-4E3F-B95E-93384A240BBE}">
      <dsp:nvSpPr>
        <dsp:cNvPr id="0" name=""/>
        <dsp:cNvSpPr/>
      </dsp:nvSpPr>
      <dsp:spPr>
        <a:xfrm>
          <a:off x="776450" y="88751"/>
          <a:ext cx="1153342" cy="4223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/>
            <a:t>Денизбанк</a:t>
          </a:r>
          <a:endParaRPr lang="ru-RU" sz="1200" kern="1200" dirty="0"/>
        </a:p>
      </dsp:txBody>
      <dsp:txXfrm>
        <a:off x="788819" y="101120"/>
        <a:ext cx="1128604" cy="397575"/>
      </dsp:txXfrm>
    </dsp:sp>
    <dsp:sp modelId="{1D2F82FD-C013-4650-8470-B20A9E00F2A9}">
      <dsp:nvSpPr>
        <dsp:cNvPr id="0" name=""/>
        <dsp:cNvSpPr/>
      </dsp:nvSpPr>
      <dsp:spPr>
        <a:xfrm rot="2976">
          <a:off x="4748797" y="200271"/>
          <a:ext cx="2288547" cy="15836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5D970-B2F3-4A28-A7FF-89BD6B958A38}">
      <dsp:nvSpPr>
        <dsp:cNvPr id="0" name=""/>
        <dsp:cNvSpPr/>
      </dsp:nvSpPr>
      <dsp:spPr>
        <a:xfrm>
          <a:off x="6261373" y="69289"/>
          <a:ext cx="1551942" cy="4223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Bank of New York Mellon</a:t>
          </a:r>
          <a:endParaRPr lang="ru-RU" sz="1200" kern="1200" dirty="0"/>
        </a:p>
      </dsp:txBody>
      <dsp:txXfrm>
        <a:off x="6273742" y="81658"/>
        <a:ext cx="1527204" cy="3975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A6E38-82B1-47BB-A812-313B295FEFF2}" type="datetimeFigureOut">
              <a:rPr lang="en-US" smtClean="0"/>
              <a:pPr/>
              <a:t>4/13/2023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89E94-532B-494D-AD7A-712B16D9F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3CDE-7F6B-4AD2-AB4E-3591336CF63A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840-711B-475D-A6BB-9C21E0786AE3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6B3E-4F88-4EC9-A093-45AE119DCE9B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BBE8-E870-4590-B722-F826DFCA7423}" type="datetime1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B27BB-42F8-4B94-ABC1-ABEAB1AD8B53}" type="datetime1">
              <a:rPr lang="en-US" smtClean="0"/>
              <a:t>4/13/2023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6369-E470-4869-BB06-C07DA8D67197}" type="datetime1">
              <a:rPr lang="en-US" smtClean="0"/>
              <a:t>4/13/2023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25106-33CA-4221-8A34-E1D5425F200E}" type="datetime1">
              <a:rPr lang="en-US" smtClean="0"/>
              <a:t>4/13/2023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0CAF7-8DE0-4835-B93C-1C63F0B57EB2}" type="datetime1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750B1-FA94-4527-B354-D93BF6408475}" type="datetime1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6845F-78A1-4D73-A063-F89A3B754C4E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A1F4-919D-473D-A380-BB63956B0125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D92F-47F4-4344-B35F-D74154B5309A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BBFA-561E-4FEE-BEF4-0DDB3647AD9F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99CC-D5CF-4007-8AF2-177A58414173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9ECB-DAAB-44E4-99EE-5CB3DF76489F}" type="datetime1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4DB42-AE9B-4BBB-8BA6-F388EF35DF87}" type="datetime1">
              <a:rPr lang="en-US" smtClean="0"/>
              <a:t>4/13/2023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3621A-6543-4CE5-A854-EC56356FF8DB}" type="datetime1">
              <a:rPr lang="en-US" smtClean="0"/>
              <a:t>4/13/2023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18A8-D400-471B-8EC6-8505616F8E18}" type="datetime1">
              <a:rPr lang="en-US" smtClean="0"/>
              <a:t>4/13/2023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688BA-FE7E-48E3-B891-03E8170526D1}" type="datetime1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C6A-B9AF-42CE-998A-AA14BFC31A47}" type="datetime1">
              <a:rPr lang="en-US" smtClean="0"/>
              <a:t>4/13/2023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921-023F-4890-9320-DFC123875690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15148-0AE7-4D61-8A6B-149EF70AC611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69C1-2949-4EED-B6E5-0094BDACB2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6048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BF132-F45D-4E17-A7A6-16965A6782E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5317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BA54-458C-4695-8B4F-385DCE7177C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057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3EB14-9A1B-47BF-80AC-6A6598D9DA8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4810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3E4E-A8CC-4234-91A5-049E90C195F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915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FBB29-BCC4-4526-8979-E1523E1964F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33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C868-06BC-4893-9CF1-FA67CEF2935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2574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1680-E535-480C-AC6C-63EABE5D8C8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6382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49BB5-32C8-4A6B-AF65-797B64D0DF4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6285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7D90-D41D-4EC5-A619-086F69B4595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3774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22CC2-4972-4930-8AD5-C84B9AF0F71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613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14616-0DBB-4033-8879-19756B09B725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E0586-5A1C-41FD-AA9D-07A4E729E63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251AC-5E46-460B-A4BB-22572EA96737}" type="datetime1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195D2-06FF-4AB5-8401-56E4EA008B4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4/13/2023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B3369-7666-44EB-AEA9-5FA9440DB40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60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26" Type="http://schemas.microsoft.com/office/2007/relationships/diagramDrawing" Target="../diagrams/drawing6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34" Type="http://schemas.openxmlformats.org/officeDocument/2006/relationships/diagramQuickStyle" Target="../diagrams/quickStyle8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5" Type="http://schemas.openxmlformats.org/officeDocument/2006/relationships/diagramColors" Target="../diagrams/colors6.xml"/><Relationship Id="rId33" Type="http://schemas.openxmlformats.org/officeDocument/2006/relationships/diagramLayout" Target="../diagrams/layout8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29" Type="http://schemas.openxmlformats.org/officeDocument/2006/relationships/diagramQuickStyle" Target="../diagrams/quickStyle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24" Type="http://schemas.openxmlformats.org/officeDocument/2006/relationships/diagramQuickStyle" Target="../diagrams/quickStyle6.xml"/><Relationship Id="rId32" Type="http://schemas.openxmlformats.org/officeDocument/2006/relationships/diagramData" Target="../diagrams/data8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23" Type="http://schemas.openxmlformats.org/officeDocument/2006/relationships/diagramLayout" Target="../diagrams/layout6.xml"/><Relationship Id="rId28" Type="http://schemas.openxmlformats.org/officeDocument/2006/relationships/diagramLayout" Target="../diagrams/layout7.xml"/><Relationship Id="rId36" Type="http://schemas.microsoft.com/office/2007/relationships/diagramDrawing" Target="../diagrams/drawing8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31" Type="http://schemas.microsoft.com/office/2007/relationships/diagramDrawing" Target="../diagrams/drawing7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Relationship Id="rId22" Type="http://schemas.openxmlformats.org/officeDocument/2006/relationships/diagramData" Target="../diagrams/data6.xml"/><Relationship Id="rId27" Type="http://schemas.openxmlformats.org/officeDocument/2006/relationships/diagramData" Target="../diagrams/data7.xml"/><Relationship Id="rId30" Type="http://schemas.openxmlformats.org/officeDocument/2006/relationships/diagramColors" Target="../diagrams/colors7.xml"/><Relationship Id="rId35" Type="http://schemas.openxmlformats.org/officeDocument/2006/relationships/diagramColors" Target="../diagrams/colors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cid:image001.png@01D7F33B.698C958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572000" y="1253547"/>
            <a:ext cx="4267200" cy="762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600" dirty="0">
                <a:solidFill>
                  <a:schemeClr val="bg1"/>
                </a:solidFill>
              </a:rPr>
              <a:t>АО Банк «ПСКБ»</a:t>
            </a:r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>
          <a:xfrm>
            <a:off x="5630008" y="2514600"/>
            <a:ext cx="3505200" cy="208164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600" dirty="0" smtClean="0">
                <a:solidFill>
                  <a:schemeClr val="bg1"/>
                </a:solidFill>
              </a:rPr>
              <a:t>Трансформация внешнеторговых расчетов в условиях </a:t>
            </a:r>
            <a:r>
              <a:rPr lang="ru-RU" sz="2600" dirty="0" err="1" smtClean="0">
                <a:solidFill>
                  <a:schemeClr val="bg1"/>
                </a:solidFill>
              </a:rPr>
              <a:t>санкционного</a:t>
            </a:r>
            <a:r>
              <a:rPr lang="ru-RU" sz="2600" dirty="0" smtClean="0">
                <a:solidFill>
                  <a:schemeClr val="bg1"/>
                </a:solidFill>
              </a:rPr>
              <a:t> давления</a:t>
            </a:r>
            <a:endParaRPr lang="ru-RU" sz="2600" dirty="0">
              <a:solidFill>
                <a:schemeClr val="bg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21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52400" y="152400"/>
            <a:ext cx="3779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История </a:t>
            </a:r>
            <a:r>
              <a:rPr lang="ru-RU" b="1" dirty="0" err="1" smtClean="0">
                <a:solidFill>
                  <a:schemeClr val="bg1"/>
                </a:solidFill>
              </a:rPr>
              <a:t>санкционных</a:t>
            </a:r>
            <a:r>
              <a:rPr lang="ru-RU" b="1" dirty="0" smtClean="0">
                <a:solidFill>
                  <a:schemeClr val="bg1"/>
                </a:solidFill>
              </a:rPr>
              <a:t> ограничений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053673"/>
              </p:ext>
            </p:extLst>
          </p:nvPr>
        </p:nvGraphicFramePr>
        <p:xfrm>
          <a:off x="32238" y="795742"/>
          <a:ext cx="9067800" cy="60622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9532">
                  <a:extLst>
                    <a:ext uri="{9D8B030D-6E8A-4147-A177-3AD203B41FA5}">
                      <a16:colId xmlns:a16="http://schemas.microsoft.com/office/drawing/2014/main" val="2984161297"/>
                    </a:ext>
                  </a:extLst>
                </a:gridCol>
                <a:gridCol w="7838268">
                  <a:extLst>
                    <a:ext uri="{9D8B030D-6E8A-4147-A177-3AD203B41FA5}">
                      <a16:colId xmlns:a16="http://schemas.microsoft.com/office/drawing/2014/main" val="2671356750"/>
                    </a:ext>
                  </a:extLst>
                </a:gridCol>
              </a:tblGrid>
              <a:tr h="15902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</a:rPr>
                        <a:t>Период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>
                          <a:effectLst/>
                        </a:rPr>
                        <a:t>Вид санкций</a:t>
                      </a:r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3770311372"/>
                  </a:ext>
                </a:extLst>
              </a:tr>
              <a:tr h="3582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23 февраля 2022 г.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sng" strike="noStrike" dirty="0">
                          <a:effectLst/>
                        </a:rPr>
                        <a:t>Первый пакет. </a:t>
                      </a:r>
                      <a:r>
                        <a:rPr lang="ru-RU" sz="900" u="none" strike="noStrike" dirty="0">
                          <a:effectLst/>
                        </a:rPr>
                        <a:t>Санкции против депутатов Госдумы, проголосовавших за независимость Донбасса + внесены в СДН лист 27 физических и юридических лиц, в том числе </a:t>
                      </a:r>
                      <a:r>
                        <a:rPr lang="ru-RU" sz="900" u="none" strike="noStrike" dirty="0" smtClean="0">
                          <a:effectLst/>
                        </a:rPr>
                        <a:t>банки, </a:t>
                      </a:r>
                      <a:r>
                        <a:rPr lang="ru-RU" sz="900" u="none" strike="noStrike" dirty="0">
                          <a:effectLst/>
                        </a:rPr>
                        <a:t>финансирующие операции России на Донбассе</a:t>
                      </a:r>
                      <a:r>
                        <a:rPr lang="ru-RU" sz="900" u="none" strike="noStrike" dirty="0" smtClean="0">
                          <a:effectLst/>
                        </a:rPr>
                        <a:t>. Запрет </a:t>
                      </a:r>
                      <a:r>
                        <a:rPr lang="ru-RU" sz="900" u="none" strike="noStrike" dirty="0">
                          <a:effectLst/>
                        </a:rPr>
                        <a:t>европейским компаниям на бизнес с ЛНР и ДНР.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extLst>
                  <a:ext uri="{0D108BD9-81ED-4DB2-BD59-A6C34878D82A}">
                    <a16:rowId xmlns:a16="http://schemas.microsoft.com/office/drawing/2014/main" val="1350446977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25 февраля 2022 г.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Второй пакет. </a:t>
                      </a:r>
                      <a:r>
                        <a:rPr lang="ru-RU" sz="900" u="none" strike="noStrike" dirty="0">
                          <a:effectLst/>
                        </a:rPr>
                        <a:t>Внесены в СДН лист </a:t>
                      </a:r>
                      <a:r>
                        <a:rPr lang="ru-RU" sz="900" u="none" strike="noStrike" dirty="0" smtClean="0">
                          <a:effectLst/>
                        </a:rPr>
                        <a:t>78 </a:t>
                      </a:r>
                      <a:r>
                        <a:rPr lang="ru-RU" sz="900" u="none" strike="noStrike" dirty="0" err="1" smtClean="0">
                          <a:effectLst/>
                        </a:rPr>
                        <a:t>физ.лиц</a:t>
                      </a:r>
                      <a:r>
                        <a:rPr lang="ru-RU" sz="900" u="none" strike="noStrike" dirty="0" smtClean="0">
                          <a:effectLst/>
                        </a:rPr>
                        <a:t>, </a:t>
                      </a:r>
                      <a:r>
                        <a:rPr lang="ru-RU" sz="900" u="none" strike="noStrike" dirty="0">
                          <a:effectLst/>
                        </a:rPr>
                        <a:t>в том </a:t>
                      </a:r>
                      <a:r>
                        <a:rPr lang="ru-RU" sz="900" u="none" strike="noStrike" dirty="0" smtClean="0">
                          <a:effectLst/>
                        </a:rPr>
                        <a:t>числе: президент РФ,</a:t>
                      </a:r>
                      <a:r>
                        <a:rPr lang="ru-RU" sz="900" u="none" strike="noStrike" baseline="0" dirty="0" smtClean="0">
                          <a:effectLst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</a:rPr>
                        <a:t>глава </a:t>
                      </a:r>
                      <a:r>
                        <a:rPr lang="ru-RU" sz="900" u="none" strike="noStrike" dirty="0">
                          <a:effectLst/>
                        </a:rPr>
                        <a:t>МИД, премьер-министр, депутаты </a:t>
                      </a:r>
                      <a:r>
                        <a:rPr lang="ru-RU" sz="900" u="none" strike="noStrike" dirty="0" smtClean="0">
                          <a:effectLst/>
                        </a:rPr>
                        <a:t>ГД </a:t>
                      </a:r>
                      <a:r>
                        <a:rPr lang="ru-RU" sz="900" u="none" strike="noStrike" dirty="0">
                          <a:effectLst/>
                        </a:rPr>
                        <a:t>и члены </a:t>
                      </a:r>
                      <a:r>
                        <a:rPr lang="ru-RU" sz="900" u="none" strike="noStrike" dirty="0" smtClean="0">
                          <a:effectLst/>
                        </a:rPr>
                        <a:t>Совбеза </a:t>
                      </a:r>
                      <a:r>
                        <a:rPr lang="ru-RU" sz="900" u="none" strike="noStrike" dirty="0">
                          <a:effectLst/>
                        </a:rPr>
                        <a:t>РФ, поддержавшие спецоперацию на Украине. Запрет </a:t>
                      </a:r>
                      <a:r>
                        <a:rPr lang="ru-RU" sz="900" u="none" strike="noStrike" dirty="0" err="1">
                          <a:effectLst/>
                        </a:rPr>
                        <a:t>госфинансирования</a:t>
                      </a:r>
                      <a:r>
                        <a:rPr lang="ru-RU" sz="900" u="none" strike="noStrike" dirty="0">
                          <a:effectLst/>
                        </a:rPr>
                        <a:t> торговли с РФ и инвестиции в РФ. Под финансовые и технологические секторальные ограничения подпали 64 ключевые структуры РФ. С 12 апреля ограничен доступ правительства РФ, Центробанка России, </a:t>
                      </a:r>
                      <a:r>
                        <a:rPr lang="ru-RU" sz="900" u="none" strike="noStrike" dirty="0" err="1">
                          <a:effectLst/>
                        </a:rPr>
                        <a:t>Альфа-банка</a:t>
                      </a:r>
                      <a:r>
                        <a:rPr lang="ru-RU" sz="900" u="none" strike="noStrike" dirty="0">
                          <a:effectLst/>
                        </a:rPr>
                        <a:t>, Промсвязьбанка, банков "Открытия" и "Россия" к европейскому рынку капитала. Запрещены поставки товаров и технологий для нефтепереработки,  новые поставки, техобслуживание и страхование самолетов и предписание вернуть сданные в лизинг самолеты.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extLst>
                  <a:ext uri="{0D108BD9-81ED-4DB2-BD59-A6C34878D82A}">
                    <a16:rowId xmlns:a16="http://schemas.microsoft.com/office/drawing/2014/main" val="2695186237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28 февраля 2022 г.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Третий </a:t>
                      </a:r>
                      <a:r>
                        <a:rPr lang="ru-RU" sz="900" b="1" u="sng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пакет</a:t>
                      </a:r>
                      <a:r>
                        <a:rPr lang="ru-RU" sz="900" u="none" strike="noStrike" dirty="0">
                          <a:effectLst/>
                        </a:rPr>
                        <a:t>. Заморожены активы ЦБ РФ. В СДН лист добавлены 26 человек, в том числе пресс-секретарь президента РФ, главный исполнительный директор "Роснефти" , глава "</a:t>
                      </a:r>
                      <a:r>
                        <a:rPr lang="ru-RU" sz="900" u="none" strike="noStrike" dirty="0" err="1">
                          <a:effectLst/>
                        </a:rPr>
                        <a:t>Транснефти</a:t>
                      </a:r>
                      <a:r>
                        <a:rPr lang="ru-RU" sz="900" u="none" strike="noStrike" dirty="0">
                          <a:effectLst/>
                        </a:rPr>
                        <a:t>", страховое общество "</a:t>
                      </a:r>
                      <a:r>
                        <a:rPr lang="ru-RU" sz="900" u="none" strike="noStrike" dirty="0" err="1">
                          <a:effectLst/>
                        </a:rPr>
                        <a:t>Согаз</a:t>
                      </a:r>
                      <a:r>
                        <a:rPr lang="ru-RU" sz="900" u="none" strike="noStrike" dirty="0">
                          <a:effectLst/>
                        </a:rPr>
                        <a:t>". </a:t>
                      </a:r>
                      <a:r>
                        <a:rPr lang="ru-RU" sz="900" u="none" strike="noStrike" dirty="0" smtClean="0">
                          <a:effectLst/>
                        </a:rPr>
                        <a:t> Отключены с 12 марта банки </a:t>
                      </a:r>
                      <a:r>
                        <a:rPr lang="ru-RU" sz="900" u="none" strike="noStrike" dirty="0">
                          <a:effectLst/>
                        </a:rPr>
                        <a:t>ВТБ, "Россия", "Открытие", </a:t>
                      </a:r>
                      <a:r>
                        <a:rPr lang="ru-RU" sz="900" u="none" strike="noStrike" dirty="0" err="1">
                          <a:effectLst/>
                        </a:rPr>
                        <a:t>Новикомбанк</a:t>
                      </a:r>
                      <a:r>
                        <a:rPr lang="ru-RU" sz="900" u="none" strike="noStrike" dirty="0">
                          <a:effectLst/>
                        </a:rPr>
                        <a:t>, Промсвязьбанк, </a:t>
                      </a:r>
                      <a:r>
                        <a:rPr lang="ru-RU" sz="900" u="none" strike="noStrike" dirty="0" err="1">
                          <a:effectLst/>
                        </a:rPr>
                        <a:t>Совкомбанк</a:t>
                      </a:r>
                      <a:r>
                        <a:rPr lang="ru-RU" sz="900" u="none" strike="noStrike" dirty="0">
                          <a:effectLst/>
                        </a:rPr>
                        <a:t> и ВЭБ от  </a:t>
                      </a:r>
                      <a:r>
                        <a:rPr lang="ru-RU" sz="900" u="none" strike="noStrike" dirty="0" smtClean="0">
                          <a:effectLst/>
                        </a:rPr>
                        <a:t>SWIFT. Запрет </a:t>
                      </a:r>
                      <a:r>
                        <a:rPr lang="ru-RU" sz="900" u="none" strike="noStrike" dirty="0">
                          <a:effectLst/>
                        </a:rPr>
                        <a:t>продавать, поставлять, экспортировать в Россию банкноты, номинированные в евро, а также вкладывать деньги в проекты, финансируемые совместно с РФПИ,  запрет на вещание </a:t>
                      </a:r>
                      <a:r>
                        <a:rPr lang="ru-RU" sz="900" u="none" strike="noStrike" dirty="0" err="1">
                          <a:effectLst/>
                        </a:rPr>
                        <a:t>Sputnik</a:t>
                      </a:r>
                      <a:r>
                        <a:rPr lang="ru-RU" sz="900" u="none" strike="noStrike" dirty="0">
                          <a:effectLst/>
                        </a:rPr>
                        <a:t> и RT/</a:t>
                      </a:r>
                      <a:r>
                        <a:rPr lang="ru-RU" sz="900" u="none" strike="noStrike" dirty="0" err="1">
                          <a:effectLst/>
                        </a:rPr>
                        <a:t>Russia</a:t>
                      </a:r>
                      <a:r>
                        <a:rPr lang="ru-RU" sz="900" u="none" strike="noStrike" dirty="0">
                          <a:effectLst/>
                        </a:rPr>
                        <a:t> </a:t>
                      </a:r>
                      <a:r>
                        <a:rPr lang="ru-RU" sz="900" u="none" strike="noStrike" dirty="0" err="1">
                          <a:effectLst/>
                        </a:rPr>
                        <a:t>Today</a:t>
                      </a:r>
                      <a:r>
                        <a:rPr lang="ru-RU" sz="900" u="none" strike="noStrike" dirty="0">
                          <a:effectLst/>
                        </a:rPr>
                        <a:t> в ЕС. </a:t>
                      </a:r>
                      <a:r>
                        <a:rPr lang="ru-RU" sz="900" u="none" strike="noStrike" dirty="0" smtClean="0">
                          <a:effectLst/>
                        </a:rPr>
                        <a:t> В </a:t>
                      </a:r>
                      <a:r>
                        <a:rPr lang="ru-RU" sz="900" u="none" strike="noStrike" dirty="0">
                          <a:effectLst/>
                        </a:rPr>
                        <a:t>СДН лист включены 14 бизнесменов и членов их семей, а также 146 парламентариев, которые "проголосовали за ратификацию Соглашения </a:t>
                      </a:r>
                      <a:r>
                        <a:rPr lang="ru-RU" sz="900" u="none" strike="noStrike" dirty="0" smtClean="0">
                          <a:effectLst/>
                        </a:rPr>
                        <a:t>между </a:t>
                      </a:r>
                      <a:r>
                        <a:rPr lang="ru-RU" sz="900" u="none" strike="noStrike" dirty="0">
                          <a:effectLst/>
                        </a:rPr>
                        <a:t>Россией, Донецкой и Луганской народными республиками". Ограничения на экспорт в РФ навигационных и морских </a:t>
                      </a:r>
                      <a:r>
                        <a:rPr lang="ru-RU" sz="900" u="none" strike="noStrike" dirty="0" err="1">
                          <a:effectLst/>
                        </a:rPr>
                        <a:t>радиокоммуникационных</a:t>
                      </a:r>
                      <a:r>
                        <a:rPr lang="ru-RU" sz="900" u="none" strike="noStrike" dirty="0">
                          <a:effectLst/>
                        </a:rPr>
                        <a:t> технологий и др.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354470775"/>
                  </a:ext>
                </a:extLst>
              </a:tr>
              <a:tr h="8447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15 марта 2022 г.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Четвертый пакет. </a:t>
                      </a:r>
                      <a:r>
                        <a:rPr lang="ru-RU" sz="900" u="none" strike="noStrike" dirty="0">
                          <a:effectLst/>
                        </a:rPr>
                        <a:t>В СДН лист добавлены 15 физических и 9 юридических лиц, </a:t>
                      </a:r>
                      <a:r>
                        <a:rPr lang="ru-RU" sz="900" u="none" strike="noStrike" dirty="0" smtClean="0">
                          <a:effectLst/>
                        </a:rPr>
                        <a:t>в том числе: директор </a:t>
                      </a:r>
                      <a:r>
                        <a:rPr lang="ru-RU" sz="900" u="none" strike="noStrike" dirty="0">
                          <a:effectLst/>
                        </a:rPr>
                        <a:t>Первого канала, компании "Роснефть-</a:t>
                      </a:r>
                      <a:r>
                        <a:rPr lang="ru-RU" sz="900" u="none" strike="noStrike" dirty="0" err="1">
                          <a:effectLst/>
                        </a:rPr>
                        <a:t>аэро</a:t>
                      </a:r>
                      <a:r>
                        <a:rPr lang="ru-RU" sz="900" u="none" strike="noStrike" dirty="0">
                          <a:effectLst/>
                        </a:rPr>
                        <a:t>" и АО "</a:t>
                      </a:r>
                      <a:r>
                        <a:rPr lang="ru-RU" sz="900" u="none" strike="noStrike" dirty="0" err="1">
                          <a:effectLst/>
                        </a:rPr>
                        <a:t>Рособоронэкспорт</a:t>
                      </a:r>
                      <a:r>
                        <a:rPr lang="ru-RU" sz="900" u="none" strike="noStrike" dirty="0">
                          <a:effectLst/>
                        </a:rPr>
                        <a:t>". Запрет на отношения с 12 российскими компаниями, в которых </a:t>
                      </a:r>
                      <a:r>
                        <a:rPr lang="ru-RU" sz="900" u="none" strike="noStrike" dirty="0" err="1">
                          <a:effectLst/>
                        </a:rPr>
                        <a:t>госучастие</a:t>
                      </a:r>
                      <a:r>
                        <a:rPr lang="ru-RU" sz="900" u="none" strike="noStrike" dirty="0">
                          <a:effectLst/>
                        </a:rPr>
                        <a:t> составляет больше 50% (в том числе </a:t>
                      </a:r>
                      <a:r>
                        <a:rPr lang="ru-RU" sz="900" u="none" strike="noStrike" dirty="0" smtClean="0">
                          <a:effectLst/>
                        </a:rPr>
                        <a:t>"</a:t>
                      </a:r>
                      <a:r>
                        <a:rPr lang="ru-RU" sz="900" u="none" strike="noStrike" dirty="0" err="1">
                          <a:effectLst/>
                        </a:rPr>
                        <a:t>Оборонпром</a:t>
                      </a:r>
                      <a:r>
                        <a:rPr lang="ru-RU" sz="900" u="none" strike="noStrike" dirty="0">
                          <a:effectLst/>
                        </a:rPr>
                        <a:t>", </a:t>
                      </a:r>
                      <a:r>
                        <a:rPr lang="ru-RU" sz="900" u="none" strike="noStrike" dirty="0" err="1">
                          <a:effectLst/>
                        </a:rPr>
                        <a:t>Ростех</a:t>
                      </a:r>
                      <a:r>
                        <a:rPr lang="ru-RU" sz="900" u="none" strike="noStrike" dirty="0">
                          <a:effectLst/>
                        </a:rPr>
                        <a:t>, "</a:t>
                      </a:r>
                      <a:r>
                        <a:rPr lang="ru-RU" sz="900" u="none" strike="noStrike" dirty="0" err="1">
                          <a:effectLst/>
                        </a:rPr>
                        <a:t>Газпромнефть</a:t>
                      </a:r>
                      <a:r>
                        <a:rPr lang="ru-RU" sz="900" u="none" strike="noStrike" dirty="0">
                          <a:effectLst/>
                        </a:rPr>
                        <a:t>", "КАМАЗ"). Однако, запрет не распространен на "операции, которые </a:t>
                      </a:r>
                      <a:r>
                        <a:rPr lang="ru-RU" sz="900" u="none" strike="noStrike" dirty="0" smtClean="0">
                          <a:effectLst/>
                        </a:rPr>
                        <a:t>необходимы </a:t>
                      </a:r>
                      <a:r>
                        <a:rPr lang="ru-RU" sz="900" u="none" strike="noStrike" dirty="0">
                          <a:effectLst/>
                        </a:rPr>
                        <a:t>для покупки, импорта или транспортировки ископаемого топлива, в частности угля, нефти и природного газа, а также титана, алюминия, меди, никеля, палладия и железной руды из или через Россию в ЕС". При этом, ЕС ввел ограничение на торговлю с Россией товарами из железа и стали. Кроме того, были запрещены поставки в РФ предметов </a:t>
                      </a:r>
                      <a:r>
                        <a:rPr lang="ru-RU" sz="900" u="none" strike="noStrike" dirty="0" smtClean="0">
                          <a:effectLst/>
                        </a:rPr>
                        <a:t>роскоши</a:t>
                      </a:r>
                      <a:r>
                        <a:rPr lang="ru-RU" sz="900" u="none" strike="noStrike" baseline="0" dirty="0" smtClean="0">
                          <a:effectLst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</a:rPr>
                        <a:t>(стоимостью </a:t>
                      </a:r>
                      <a:r>
                        <a:rPr lang="ru-RU" sz="900" u="none" strike="noStrike" dirty="0">
                          <a:effectLst/>
                        </a:rPr>
                        <a:t>более €300 за единицу).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1843726326"/>
                  </a:ext>
                </a:extLst>
              </a:tr>
              <a:tr h="4506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8 апреля 2022 г.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Пятый пакет. </a:t>
                      </a:r>
                      <a:r>
                        <a:rPr lang="ru-RU" sz="900" u="none" strike="noStrike" dirty="0">
                          <a:effectLst/>
                        </a:rPr>
                        <a:t>Запрет на импорт из РФ угля и других твердых ископаемых видов топлива, участие компаний из РФ в </a:t>
                      </a:r>
                      <a:r>
                        <a:rPr lang="ru-RU" sz="900" u="none" strike="noStrike" dirty="0" err="1">
                          <a:effectLst/>
                        </a:rPr>
                        <a:t>госзакупках</a:t>
                      </a:r>
                      <a:r>
                        <a:rPr lang="ru-RU" sz="900" u="none" strike="noStrike" dirty="0">
                          <a:effectLst/>
                        </a:rPr>
                        <a:t> в ЕС, сделки с рядом ключевых российских банков. Запрещен экспорт в РФ полупроводников, машин и транспортного оборудования, заход российских судов в порты ЕС, осуществление деятельности транспортных компаний на территории ЕС.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3942549374"/>
                  </a:ext>
                </a:extLst>
              </a:tr>
              <a:tr h="5917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3 июня 2022 г.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Шестой пакет. </a:t>
                      </a:r>
                      <a:r>
                        <a:rPr lang="ru-RU" sz="900" u="none" strike="noStrike" dirty="0">
                          <a:effectLst/>
                        </a:rPr>
                        <a:t>Отложенное эмбарго на морские поставки нефти (до декабря 2022 года) и нефтепродуктов (до февраля 2023 года) из РФ. Временные исключения из эмбарго предусмотрены для импорта по трубопроводам для тех государств ЕС, которые сильно зависят от поставок из РФ и не имеют альтернатив. Запрет на предоставление услуг российским компаниям в нефтяной отрасли. Сбербанк, </a:t>
                      </a:r>
                      <a:r>
                        <a:rPr lang="ru-RU" sz="900" u="none" strike="noStrike" dirty="0" err="1">
                          <a:effectLst/>
                        </a:rPr>
                        <a:t>Россельхозбанк</a:t>
                      </a:r>
                      <a:r>
                        <a:rPr lang="ru-RU" sz="900" u="none" strike="noStrike" dirty="0">
                          <a:effectLst/>
                        </a:rPr>
                        <a:t> и Московский кредитный банки (с 14 июня 2022 года) отключены от SWIFT, запрещено вещание российских государственных телеканалов "Россия-24", "РТР-Планета", "ТВ-Центр". Добавлены в СДН лист 65 </a:t>
                      </a:r>
                      <a:r>
                        <a:rPr lang="ru-RU" sz="900" u="none" strike="noStrike" dirty="0" err="1" smtClean="0">
                          <a:effectLst/>
                        </a:rPr>
                        <a:t>физ.лиц</a:t>
                      </a:r>
                      <a:r>
                        <a:rPr lang="ru-RU" sz="900" u="none" strike="noStrike" dirty="0" smtClean="0">
                          <a:effectLst/>
                        </a:rPr>
                        <a:t> </a:t>
                      </a:r>
                      <a:r>
                        <a:rPr lang="ru-RU" sz="900" u="none" strike="noStrike" dirty="0">
                          <a:effectLst/>
                        </a:rPr>
                        <a:t>и 18 </a:t>
                      </a:r>
                      <a:r>
                        <a:rPr lang="ru-RU" sz="900" u="none" strike="noStrike" dirty="0" err="1" smtClean="0">
                          <a:effectLst/>
                        </a:rPr>
                        <a:t>юр.лиц</a:t>
                      </a:r>
                      <a:r>
                        <a:rPr lang="ru-RU" sz="900" u="none" strike="noStrike" dirty="0">
                          <a:effectLst/>
                        </a:rPr>
                        <a:t>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524604193"/>
                  </a:ext>
                </a:extLst>
              </a:tr>
              <a:tr h="4239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21 июля 2022 г.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Седьмой пакет. </a:t>
                      </a:r>
                      <a:r>
                        <a:rPr lang="ru-RU" sz="900" u="none" strike="noStrike" dirty="0">
                          <a:effectLst/>
                        </a:rPr>
                        <a:t>Запрет на прямой и косвенный импорт, покупку или передачу золота из РФ. Отменены некоторые запреты на поставку РФ отдельных товаров, например, продовольствия и удобрений, и услуг для авиации. В СДН лист включены 54 физических и 10 юридических лиц (в том числе </a:t>
                      </a:r>
                      <a:r>
                        <a:rPr lang="ru-RU" sz="900" u="none" strike="noStrike" dirty="0" err="1">
                          <a:effectLst/>
                        </a:rPr>
                        <a:t>Россотрудничество</a:t>
                      </a:r>
                      <a:r>
                        <a:rPr lang="ru-RU" sz="900" u="none" strike="noStrike" dirty="0">
                          <a:effectLst/>
                        </a:rPr>
                        <a:t>, фонд "Русский мир", Фонд поддержки публичной дипломатии имени А. М. Горчакова, Сбербанк, первый вице-премьер РФ, мэр Москвы).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1646495896"/>
                  </a:ext>
                </a:extLst>
              </a:tr>
              <a:tr h="6123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6 октября 2022 г.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Восьмой пакет</a:t>
                      </a:r>
                      <a:r>
                        <a:rPr lang="ru-RU" sz="900" b="1" u="sng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Запрет </a:t>
                      </a:r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импорт продукции сталелитейной промышленности и машиностроения, бытовой техники, </a:t>
                      </a:r>
                      <a:r>
                        <a:rPr lang="ru-RU" sz="9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химпродуктов</a:t>
                      </a:r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пластика и других товаров из </a:t>
                      </a:r>
                      <a:r>
                        <a:rPr lang="ru-RU" sz="900" u="none" strike="noStrike" dirty="0">
                          <a:effectLst/>
                        </a:rPr>
                        <a:t>РФ, а также на предоставление IT-инженерных и юридических услуг российским организациям. Установление потолка цен на российскую нефть, запрет на морскую перевозку нефти третьим странам по цене выше установленного потолка с 5 декабря 2022 года, и нефтепродуктов с 5 февраля 2023 года </a:t>
                      </a:r>
                      <a:r>
                        <a:rPr lang="ru-RU" sz="900" u="none" strike="noStrike" dirty="0" smtClean="0">
                          <a:effectLst/>
                        </a:rPr>
                        <a:t>. </a:t>
                      </a:r>
                      <a:r>
                        <a:rPr lang="ru-RU" sz="900" u="none" strike="noStrike" dirty="0">
                          <a:effectLst/>
                        </a:rPr>
                        <a:t>В СДН лист добавлены 30 российских физических лиц и 7 организаций (в том числе замминистра обороны , АО "Гознак", ММЗ "Авангард", Центризбирком РФ).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335594609"/>
                  </a:ext>
                </a:extLst>
              </a:tr>
              <a:tr h="5642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16 декабря 2022 г.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Девятый пакет. </a:t>
                      </a:r>
                      <a:r>
                        <a:rPr lang="ru-RU" sz="900" u="none" strike="noStrike" dirty="0">
                          <a:effectLst/>
                        </a:rPr>
                        <a:t>В СДН лист добавлены 141 человека и 49 </a:t>
                      </a:r>
                      <a:r>
                        <a:rPr lang="ru-RU" sz="900" u="none" strike="noStrike" dirty="0" err="1" smtClean="0">
                          <a:effectLst/>
                        </a:rPr>
                        <a:t>юр.лиц</a:t>
                      </a:r>
                      <a:r>
                        <a:rPr lang="ru-RU" sz="900" u="none" strike="noStrike" dirty="0" smtClean="0">
                          <a:effectLst/>
                        </a:rPr>
                        <a:t> </a:t>
                      </a:r>
                      <a:r>
                        <a:rPr lang="ru-RU" sz="900" u="none" strike="noStrike" dirty="0">
                          <a:effectLst/>
                        </a:rPr>
                        <a:t>(в том числе российские министры, губернаторы, судьи, члены Госдумы, артисты, телеведущие, банки, компании ВПК, машиностроения и </a:t>
                      </a:r>
                      <a:r>
                        <a:rPr lang="ru-RU" sz="900" u="none" strike="noStrike" dirty="0" err="1">
                          <a:effectLst/>
                        </a:rPr>
                        <a:t>энергосектора</a:t>
                      </a:r>
                      <a:r>
                        <a:rPr lang="ru-RU" sz="900" u="none" strike="noStrike" dirty="0">
                          <a:effectLst/>
                        </a:rPr>
                        <a:t>, вице-премьер, главы Астраханской и Московской области , депутаты от "Единой России" и ЛДПР, ВС РФ, ВГТРК, Московский кредитный банк, Ижевский электромеханический завод "Купол". Запрет европейскому бизнесу приобретать новые предприятия или увеличивать уже имеющиеся доли в компаниях, задействованных в энергетическом секторе РФ.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3839555857"/>
                  </a:ext>
                </a:extLst>
              </a:tr>
              <a:tr h="2837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25 февраля 2023 г.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u="sng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Десятый пакет. </a:t>
                      </a:r>
                      <a:r>
                        <a:rPr lang="ru-RU" sz="900" u="none" strike="noStrike" dirty="0">
                          <a:effectLst/>
                        </a:rPr>
                        <a:t>В СДН лист добавлены 120 физлиц + 33 российских юридических лица и одна </a:t>
                      </a:r>
                      <a:r>
                        <a:rPr lang="ru-RU" sz="900" u="none" strike="noStrike" dirty="0" smtClean="0">
                          <a:effectLst/>
                        </a:rPr>
                        <a:t>транспортная </a:t>
                      </a:r>
                      <a:r>
                        <a:rPr lang="ru-RU" sz="900" u="none" strike="noStrike" dirty="0">
                          <a:effectLst/>
                        </a:rPr>
                        <a:t>компания ОАЭ (в том числе </a:t>
                      </a:r>
                      <a:r>
                        <a:rPr lang="ru-RU" sz="900" u="none" strike="noStrike" dirty="0" err="1">
                          <a:effectLst/>
                        </a:rPr>
                        <a:t>Альфа-банк</a:t>
                      </a:r>
                      <a:r>
                        <a:rPr lang="ru-RU" sz="900" u="none" strike="noStrike" dirty="0">
                          <a:effectLst/>
                        </a:rPr>
                        <a:t>, "Тинькофф банк" и Росбанк, Фонд национального благосостояния, РНПК). Совокупно в СДН листе  уже 1 473 физических и 205 юридических лиц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00" marR="3100" marT="3100" marB="0"/>
                </a:tc>
                <a:extLst>
                  <a:ext uri="{0D108BD9-81ED-4DB2-BD59-A6C34878D82A}">
                    <a16:rowId xmlns:a16="http://schemas.microsoft.com/office/drawing/2014/main" val="165474845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63452" y="6492875"/>
            <a:ext cx="2133600" cy="365125"/>
          </a:xfrm>
        </p:spPr>
        <p:txBody>
          <a:bodyPr/>
          <a:lstStyle/>
          <a:p>
            <a:fld id="{3F6E0586-5A1C-41FD-AA9D-07A4E729E633}" type="slidenum">
              <a:rPr lang="en-US" smtClean="0"/>
              <a:pPr/>
              <a:t>3</a:t>
            </a:fld>
            <a:endParaRPr lang="en-US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2412650" y="914400"/>
            <a:ext cx="5443" cy="5624512"/>
          </a:xfrm>
          <a:prstGeom prst="line">
            <a:avLst/>
          </a:prstGeom>
          <a:ln w="158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76200"/>
            <a:ext cx="46531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Банки РФ, внесенные в </a:t>
            </a:r>
            <a:r>
              <a:rPr lang="en-US" b="1" dirty="0" smtClean="0">
                <a:solidFill>
                  <a:schemeClr val="bg1"/>
                </a:solidFill>
              </a:rPr>
              <a:t>SDN</a:t>
            </a:r>
            <a:r>
              <a:rPr lang="ru-RU" b="1" dirty="0" smtClean="0">
                <a:solidFill>
                  <a:schemeClr val="bg1"/>
                </a:solidFill>
              </a:rPr>
              <a:t> листы США и ЕС </a:t>
            </a:r>
          </a:p>
          <a:p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о состоянию на апрель 2023 года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76200" y="914400"/>
            <a:ext cx="2057400" cy="5624512"/>
            <a:chOff x="1587871" y="1278"/>
            <a:chExt cx="2196693" cy="1057667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587871" y="1278"/>
              <a:ext cx="2196693" cy="1057667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1669230" y="1278"/>
              <a:ext cx="2033975" cy="10576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dirty="0" smtClean="0"/>
                <a:t>SDN </a:t>
              </a:r>
              <a:r>
                <a:rPr lang="en-US" sz="2000" dirty="0" smtClean="0"/>
                <a:t>list</a:t>
              </a:r>
              <a:r>
                <a:rPr lang="ru-RU" sz="2000" dirty="0" smtClean="0"/>
                <a:t> 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 smtClean="0"/>
                <a:t>(</a:t>
              </a:r>
              <a:r>
                <a:rPr lang="ru-RU" sz="2000" dirty="0" err="1" smtClean="0"/>
                <a:t>Specially</a:t>
              </a:r>
              <a:r>
                <a:rPr lang="ru-RU" sz="2000" dirty="0" smtClean="0"/>
                <a:t> </a:t>
              </a:r>
              <a:r>
                <a:rPr lang="ru-RU" sz="2000" dirty="0" err="1"/>
                <a:t>Designated</a:t>
              </a:r>
              <a:r>
                <a:rPr lang="ru-RU" sz="2000" dirty="0"/>
                <a:t> </a:t>
              </a:r>
              <a:r>
                <a:rPr lang="ru-RU" sz="2000" dirty="0" err="1" smtClean="0"/>
                <a:t>Nationals</a:t>
              </a:r>
              <a:r>
                <a:rPr lang="en-US" sz="2000" dirty="0" smtClean="0"/>
                <a:t>)</a:t>
              </a:r>
              <a:r>
                <a:rPr lang="ru-RU" sz="2000" dirty="0" smtClean="0"/>
                <a:t> - «черный список» </a:t>
              </a:r>
              <a:r>
                <a:rPr lang="ru-RU" sz="2000" dirty="0"/>
                <a:t>людей и организаций, с которыми </a:t>
              </a:r>
              <a:r>
                <a:rPr lang="ru-RU" sz="2000" dirty="0" smtClean="0"/>
                <a:t>запрещено </a:t>
              </a:r>
              <a:r>
                <a:rPr lang="ru-RU" sz="2000" dirty="0"/>
                <a:t>вести бизнес. </a:t>
              </a:r>
              <a:endParaRPr lang="ru-RU" sz="2000" dirty="0" smtClean="0"/>
            </a:p>
          </p:txBody>
        </p:sp>
      </p:grpSp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2697143" y="914400"/>
          <a:ext cx="6075075" cy="56196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3400">
                  <a:extLst>
                    <a:ext uri="{9D8B030D-6E8A-4147-A177-3AD203B41FA5}">
                      <a16:colId xmlns:a16="http://schemas.microsoft.com/office/drawing/2014/main" val="1913151513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572702018"/>
                    </a:ext>
                  </a:extLst>
                </a:gridCol>
                <a:gridCol w="2112675">
                  <a:extLst>
                    <a:ext uri="{9D8B030D-6E8A-4147-A177-3AD203B41FA5}">
                      <a16:colId xmlns:a16="http://schemas.microsoft.com/office/drawing/2014/main" val="3069434763"/>
                    </a:ext>
                  </a:extLst>
                </a:gridCol>
              </a:tblGrid>
              <a:tr h="1893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r>
                        <a:rPr lang="ru-RU" sz="1400" u="none" strike="noStrike" dirty="0" smtClean="0">
                          <a:effectLst/>
                        </a:rPr>
                        <a:t>№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 anchorCtr="1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 smtClean="0">
                          <a:effectLst/>
                        </a:rPr>
                        <a:t>Наименование банка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 anchorCtr="1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Отключен от </a:t>
                      </a:r>
                      <a:r>
                        <a:rPr lang="en-US" sz="1400" u="none" strike="noStrike" dirty="0" smtClean="0">
                          <a:effectLst/>
                        </a:rPr>
                        <a:t>SWIFT</a:t>
                      </a:r>
                      <a:r>
                        <a:rPr lang="en-US" sz="1400" u="none" strike="noStrike" dirty="0">
                          <a:effectLst/>
                        </a:rPr>
                        <a:t>: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 anchorCtr="1"/>
                </a:tc>
                <a:extLst>
                  <a:ext uri="{0D108BD9-81ED-4DB2-BD59-A6C34878D82A}">
                    <a16:rowId xmlns:a16="http://schemas.microsoft.com/office/drawing/2014/main" val="1715490529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Сбербанк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1882956556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ВТБ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646044690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Промсвязьбанк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905195276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Альфа-Банк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Да</a:t>
                      </a:r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1074657236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Тинькофф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095537867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Совкомбанк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1418275360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«Открытие»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2597102923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Газпромбанк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2268032429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Россельхозбанк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298890180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Новикомбанк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613578958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МКБ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1810715314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Россия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79863987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УБРиР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776560441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14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СМП 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152864351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Транскапиталбанк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200358987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Инвестторгбанк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1503810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Индустриальный сберегательный 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2347630974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Черноморский банк развития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53422647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Промышленный сберегательный 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4222925943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Генбанк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920110230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РНКБ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963670829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Дальневосточный 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2619296024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Росбанк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4253671232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24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Московский кредитный 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2973743302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Уралсиб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520790133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Зенит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2702405054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Банк Санкт-Петербург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2669817720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Ланта</a:t>
                      </a:r>
                      <a:r>
                        <a:rPr lang="ru-RU" sz="1200" u="none" strike="noStrike" dirty="0">
                          <a:effectLst/>
                        </a:rPr>
                        <a:t> 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521137891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 err="1">
                          <a:effectLst/>
                        </a:rPr>
                        <a:t>Металлинвестбанк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890601894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Банк Приморье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4211853213"/>
                  </a:ext>
                </a:extLst>
              </a:tr>
              <a:tr h="161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ts val="1000"/>
                        </a:lnSpc>
                      </a:pPr>
                      <a:r>
                        <a:rPr lang="ru-RU" sz="1200" u="none" strike="noStrike" dirty="0">
                          <a:effectLst/>
                        </a:rPr>
                        <a:t>СДМ-Банк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000" marR="6546" marT="6546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46" marR="6546" marT="6546" marB="0" anchor="b"/>
                </a:tc>
                <a:extLst>
                  <a:ext uri="{0D108BD9-81ED-4DB2-BD59-A6C34878D82A}">
                    <a16:rowId xmlns:a16="http://schemas.microsoft.com/office/drawing/2014/main" val="35474325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246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79884682"/>
              </p:ext>
            </p:extLst>
          </p:nvPr>
        </p:nvGraphicFramePr>
        <p:xfrm>
          <a:off x="1981200" y="152400"/>
          <a:ext cx="70104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367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63452" y="6492875"/>
            <a:ext cx="2133600" cy="365125"/>
          </a:xfrm>
        </p:spPr>
        <p:txBody>
          <a:bodyPr/>
          <a:lstStyle/>
          <a:p>
            <a:fld id="{3F6E0586-5A1C-41FD-AA9D-07A4E729E63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76200"/>
            <a:ext cx="4745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Основные банки </a:t>
            </a:r>
            <a:r>
              <a:rPr lang="ru-RU" b="1" dirty="0" smtClean="0">
                <a:solidFill>
                  <a:schemeClr val="bg1"/>
                </a:solidFill>
              </a:rPr>
              <a:t>в РФ, проводящие </a:t>
            </a:r>
            <a:r>
              <a:rPr lang="ru-RU" b="1" dirty="0" smtClean="0">
                <a:solidFill>
                  <a:schemeClr val="bg1"/>
                </a:solidFill>
              </a:rPr>
              <a:t>платежи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в </a:t>
            </a:r>
            <a:r>
              <a:rPr lang="en-US" b="1" dirty="0" smtClean="0">
                <a:solidFill>
                  <a:schemeClr val="bg1"/>
                </a:solidFill>
              </a:rPr>
              <a:t>USD </a:t>
            </a:r>
            <a:r>
              <a:rPr lang="ru-RU" b="1" dirty="0" smtClean="0">
                <a:solidFill>
                  <a:schemeClr val="bg1"/>
                </a:solidFill>
              </a:rPr>
              <a:t>на </a:t>
            </a:r>
            <a:r>
              <a:rPr lang="ru-RU" b="1" u="sng" dirty="0" smtClean="0">
                <a:solidFill>
                  <a:schemeClr val="bg1"/>
                </a:solidFill>
              </a:rPr>
              <a:t>весь мир</a:t>
            </a:r>
            <a:r>
              <a:rPr lang="ru-RU" b="1" dirty="0" smtClean="0">
                <a:solidFill>
                  <a:schemeClr val="bg1"/>
                </a:solidFill>
              </a:rPr>
              <a:t> на конец апреля 2023 года</a:t>
            </a:r>
          </a:p>
        </p:txBody>
      </p:sp>
      <p:graphicFrame>
        <p:nvGraphicFramePr>
          <p:cNvPr id="3" name="Схема 2"/>
          <p:cNvGraphicFramePr/>
          <p:nvPr>
            <p:extLst/>
          </p:nvPr>
        </p:nvGraphicFramePr>
        <p:xfrm>
          <a:off x="533400" y="1219200"/>
          <a:ext cx="8463652" cy="90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5" name="Схема 14"/>
          <p:cNvGraphicFramePr/>
          <p:nvPr>
            <p:extLst/>
          </p:nvPr>
        </p:nvGraphicFramePr>
        <p:xfrm>
          <a:off x="593767" y="1974994"/>
          <a:ext cx="8463652" cy="90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6" name="Схема 15"/>
          <p:cNvGraphicFramePr/>
          <p:nvPr>
            <p:extLst/>
          </p:nvPr>
        </p:nvGraphicFramePr>
        <p:xfrm>
          <a:off x="592382" y="2717568"/>
          <a:ext cx="8463652" cy="90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7" name="Схема 16"/>
          <p:cNvGraphicFramePr/>
          <p:nvPr>
            <p:extLst/>
          </p:nvPr>
        </p:nvGraphicFramePr>
        <p:xfrm>
          <a:off x="611778" y="3428940"/>
          <a:ext cx="8463652" cy="90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8" name="Схема 17"/>
          <p:cNvGraphicFramePr/>
          <p:nvPr>
            <p:extLst/>
          </p:nvPr>
        </p:nvGraphicFramePr>
        <p:xfrm>
          <a:off x="631174" y="4169793"/>
          <a:ext cx="8463652" cy="90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228600" y="6552326"/>
            <a:ext cx="72509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000" i="1" dirty="0" smtClean="0">
                <a:solidFill>
                  <a:srgbClr val="FF0000"/>
                </a:solidFill>
              </a:rPr>
              <a:t>*- не </a:t>
            </a:r>
            <a:r>
              <a:rPr lang="ru-RU" sz="1000" i="1" dirty="0">
                <a:solidFill>
                  <a:srgbClr val="FF0000"/>
                </a:solidFill>
              </a:rPr>
              <a:t>открывают новые валютные счета клиентам, переводами могут воспользоваться только действующие клиенты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71600" y="849868"/>
            <a:ext cx="1176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Банк в РФ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07640" y="830903"/>
            <a:ext cx="116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Владелец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28420" y="849868"/>
            <a:ext cx="2320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Банк-корреспондент</a:t>
            </a:r>
          </a:p>
        </p:txBody>
      </p:sp>
      <p:graphicFrame>
        <p:nvGraphicFramePr>
          <p:cNvPr id="24" name="Схема 23"/>
          <p:cNvGraphicFramePr/>
          <p:nvPr>
            <p:extLst/>
          </p:nvPr>
        </p:nvGraphicFramePr>
        <p:xfrm>
          <a:off x="656112" y="4903030"/>
          <a:ext cx="8463652" cy="90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graphicFrame>
        <p:nvGraphicFramePr>
          <p:cNvPr id="14" name="Схема 13"/>
          <p:cNvGraphicFramePr/>
          <p:nvPr>
            <p:extLst/>
          </p:nvPr>
        </p:nvGraphicFramePr>
        <p:xfrm>
          <a:off x="656112" y="5727678"/>
          <a:ext cx="8463652" cy="90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</p:spTree>
    <p:extLst>
      <p:ext uri="{BB962C8B-B14F-4D97-AF65-F5344CB8AC3E}">
        <p14:creationId xmlns:p14="http://schemas.microsoft.com/office/powerpoint/2010/main" val="2876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56326"/>
            <a:ext cx="47997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Изменения структуры внешнеэкономических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расчетов под воздействием санкций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38600" y="841156"/>
            <a:ext cx="1470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Импорт в РФ</a:t>
            </a:r>
            <a:endParaRPr lang="ru-RU" b="1" dirty="0"/>
          </a:p>
        </p:txBody>
      </p:sp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1829529"/>
              </p:ext>
            </p:extLst>
          </p:nvPr>
        </p:nvGraphicFramePr>
        <p:xfrm>
          <a:off x="-53141" y="914400"/>
          <a:ext cx="4004204" cy="2438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6656081"/>
              </p:ext>
            </p:extLst>
          </p:nvPr>
        </p:nvGraphicFramePr>
        <p:xfrm>
          <a:off x="152400" y="3841750"/>
          <a:ext cx="3874477" cy="251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3652765"/>
              </p:ext>
            </p:extLst>
          </p:nvPr>
        </p:nvGraphicFramePr>
        <p:xfrm>
          <a:off x="4450578" y="1210488"/>
          <a:ext cx="4464821" cy="4733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74997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-17585" y="0"/>
            <a:ext cx="48254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Изменения структуры </a:t>
            </a:r>
            <a:r>
              <a:rPr lang="ru-RU" b="1" dirty="0" smtClean="0">
                <a:solidFill>
                  <a:schemeClr val="bg1"/>
                </a:solidFill>
              </a:rPr>
              <a:t>внешнеэкономических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расчетов под воздействием санкций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52800" y="838200"/>
            <a:ext cx="1598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Экспорт из РФ</a:t>
            </a:r>
            <a:endParaRPr lang="ru-RU" b="1" dirty="0"/>
          </a:p>
        </p:txBody>
      </p:sp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883994"/>
              </p:ext>
            </p:extLst>
          </p:nvPr>
        </p:nvGraphicFramePr>
        <p:xfrm>
          <a:off x="4586654" y="1242700"/>
          <a:ext cx="4572000" cy="4548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2796743"/>
              </p:ext>
            </p:extLst>
          </p:nvPr>
        </p:nvGraphicFramePr>
        <p:xfrm>
          <a:off x="-178431" y="1207532"/>
          <a:ext cx="42672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9762622"/>
              </p:ext>
            </p:extLst>
          </p:nvPr>
        </p:nvGraphicFramePr>
        <p:xfrm>
          <a:off x="-76200" y="395073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82309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0586-5A1C-41FD-AA9D-07A4E729E63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52400" y="973721"/>
            <a:ext cx="3976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Альтернативные валюты Банка ПСКБ: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352606" y="950369"/>
            <a:ext cx="4651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Ключевые направления </a:t>
            </a:r>
            <a:r>
              <a:rPr lang="ru-RU" b="1" dirty="0" smtClean="0"/>
              <a:t>ВЭД-платежей*:</a:t>
            </a:r>
            <a:endParaRPr lang="ru-RU" b="1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4468049" y="1309233"/>
            <a:ext cx="4630020" cy="245067"/>
            <a:chOff x="0" y="260538"/>
            <a:chExt cx="4558268" cy="245067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 txBox="1"/>
            <p:nvPr/>
          </p:nvSpPr>
          <p:spPr>
            <a:xfrm>
              <a:off x="11963" y="272501"/>
              <a:ext cx="4534342" cy="221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/>
                <a:t>Китай:</a:t>
              </a:r>
              <a:endParaRPr lang="ru-RU" sz="1600" kern="1200" dirty="0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4413430" y="1489219"/>
            <a:ext cx="489565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/>
              <a:t>BANK </a:t>
            </a:r>
            <a:r>
              <a:rPr lang="ru-RU" sz="1100" b="1" dirty="0" smtClean="0"/>
              <a:t>1 </a:t>
            </a:r>
            <a:r>
              <a:rPr lang="ru-RU" sz="1100" dirty="0" smtClean="0"/>
              <a:t>(юань, </a:t>
            </a:r>
            <a:r>
              <a:rPr lang="ru-RU" sz="1100" dirty="0"/>
              <a:t>кроме Тайваня + </a:t>
            </a:r>
            <a:r>
              <a:rPr lang="en-US" sz="1100" dirty="0"/>
              <a:t>USD</a:t>
            </a:r>
            <a:r>
              <a:rPr lang="ru-RU" sz="1100" dirty="0"/>
              <a:t> на/от клиентов банка);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 smtClean="0"/>
              <a:t>BANK</a:t>
            </a:r>
            <a:r>
              <a:rPr lang="ru-RU" sz="1100" b="1" dirty="0" smtClean="0"/>
              <a:t> 2 </a:t>
            </a:r>
            <a:r>
              <a:rPr lang="ru-RU" sz="1100" dirty="0"/>
              <a:t>(</a:t>
            </a:r>
            <a:r>
              <a:rPr lang="ru-RU" sz="1100" dirty="0" smtClean="0"/>
              <a:t>юань);</a:t>
            </a:r>
            <a:endParaRPr lang="ru-RU" sz="1100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4430055" y="1872113"/>
            <a:ext cx="4682263" cy="245067"/>
            <a:chOff x="-19646" y="260538"/>
            <a:chExt cx="4577914" cy="245067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Скругленный прямоугольник 4"/>
            <p:cNvSpPr txBox="1"/>
            <p:nvPr/>
          </p:nvSpPr>
          <p:spPr>
            <a:xfrm>
              <a:off x="-19646" y="263637"/>
              <a:ext cx="4534342" cy="221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/>
                <a:t>Индия:</a:t>
              </a:r>
              <a:endParaRPr lang="ru-RU" sz="1600" kern="1200" dirty="0"/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4434105" y="2073084"/>
            <a:ext cx="45839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/>
              <a:t>BANK </a:t>
            </a:r>
            <a:r>
              <a:rPr lang="en-US" sz="1100" b="1" dirty="0" smtClean="0"/>
              <a:t>1</a:t>
            </a:r>
            <a:r>
              <a:rPr lang="ru-RU" sz="1100" b="1" dirty="0" smtClean="0"/>
              <a:t> </a:t>
            </a:r>
            <a:r>
              <a:rPr lang="ru-RU" sz="1100" dirty="0" smtClean="0"/>
              <a:t>(рупия);</a:t>
            </a:r>
            <a:endParaRPr lang="ru-RU" sz="1100" dirty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/>
              <a:t>BANK </a:t>
            </a:r>
            <a:r>
              <a:rPr lang="ru-RU" sz="1100" b="1" dirty="0" smtClean="0"/>
              <a:t>2</a:t>
            </a:r>
            <a:r>
              <a:rPr lang="ru-RU" sz="1100" dirty="0" smtClean="0"/>
              <a:t>(рупия);</a:t>
            </a:r>
            <a:endParaRPr lang="ru-RU" sz="1100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4452699" y="6188110"/>
            <a:ext cx="4642719" cy="274940"/>
            <a:chOff x="0" y="242408"/>
            <a:chExt cx="4563942" cy="274940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 txBox="1"/>
            <p:nvPr/>
          </p:nvSpPr>
          <p:spPr>
            <a:xfrm>
              <a:off x="41415" y="242408"/>
              <a:ext cx="4522527" cy="2749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/>
                <a:t>Германия:</a:t>
              </a:r>
              <a:endParaRPr lang="ru-RU" sz="1600" kern="1200" dirty="0"/>
            </a:p>
          </p:txBody>
        </p:sp>
      </p:grpSp>
      <p:sp>
        <p:nvSpPr>
          <p:cNvPr id="19" name="Прямоугольник 18"/>
          <p:cNvSpPr/>
          <p:nvPr/>
        </p:nvSpPr>
        <p:spPr>
          <a:xfrm>
            <a:off x="4400804" y="6393920"/>
            <a:ext cx="45839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/>
              <a:t>BANK </a:t>
            </a:r>
            <a:r>
              <a:rPr lang="ru-RU" sz="1100" b="1" dirty="0" smtClean="0"/>
              <a:t>1 </a:t>
            </a:r>
            <a:r>
              <a:rPr lang="ru-RU" sz="1100" dirty="0" smtClean="0"/>
              <a:t>(</a:t>
            </a:r>
            <a:r>
              <a:rPr lang="en-US" sz="1100" dirty="0" smtClean="0"/>
              <a:t>EUR</a:t>
            </a:r>
            <a:r>
              <a:rPr lang="ru-RU" sz="1100" dirty="0" smtClean="0"/>
              <a:t> </a:t>
            </a:r>
            <a:r>
              <a:rPr lang="ru-RU" sz="1100" dirty="0"/>
              <a:t>на </a:t>
            </a:r>
            <a:r>
              <a:rPr lang="ru-RU" sz="1100" dirty="0" smtClean="0"/>
              <a:t>Германию);</a:t>
            </a:r>
            <a:endParaRPr lang="ru-RU" sz="1100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4457869" y="5771718"/>
            <a:ext cx="4624850" cy="245067"/>
            <a:chOff x="0" y="260538"/>
            <a:chExt cx="4558268" cy="245067"/>
          </a:xfrm>
        </p:grpSpPr>
        <p:sp>
          <p:nvSpPr>
            <p:cNvPr id="21" name="Скругленный прямоугольник 20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Скругленный прямоугольник 4"/>
            <p:cNvSpPr txBox="1"/>
            <p:nvPr/>
          </p:nvSpPr>
          <p:spPr>
            <a:xfrm>
              <a:off x="11963" y="272501"/>
              <a:ext cx="4534342" cy="221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/>
                <a:t>Сербия</a:t>
              </a:r>
              <a:r>
                <a:rPr lang="ru-RU" sz="1600" kern="1200" dirty="0" smtClean="0"/>
                <a:t>:</a:t>
              </a:r>
              <a:endParaRPr lang="ru-RU" sz="1600" kern="1200" dirty="0"/>
            </a:p>
          </p:txBody>
        </p:sp>
      </p:grpSp>
      <p:sp>
        <p:nvSpPr>
          <p:cNvPr id="23" name="Прямоугольник 22"/>
          <p:cNvSpPr/>
          <p:nvPr/>
        </p:nvSpPr>
        <p:spPr>
          <a:xfrm>
            <a:off x="4404891" y="5973954"/>
            <a:ext cx="45839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 smtClean="0"/>
              <a:t>BANK</a:t>
            </a:r>
            <a:r>
              <a:rPr lang="ru-RU" sz="1100" b="1" dirty="0" smtClean="0"/>
              <a:t> 1 </a:t>
            </a:r>
            <a:r>
              <a:rPr lang="ru-RU" sz="1100" dirty="0" smtClean="0"/>
              <a:t>(сербский динар + </a:t>
            </a:r>
            <a:r>
              <a:rPr lang="en-US" sz="1100" dirty="0" smtClean="0"/>
              <a:t>EUR </a:t>
            </a:r>
            <a:r>
              <a:rPr lang="ru-RU" sz="1100" dirty="0" smtClean="0"/>
              <a:t>на клиентов банка);</a:t>
            </a:r>
            <a:endParaRPr lang="ru-RU" sz="1100" dirty="0"/>
          </a:p>
        </p:txBody>
      </p:sp>
      <p:grpSp>
        <p:nvGrpSpPr>
          <p:cNvPr id="24" name="Группа 23"/>
          <p:cNvGrpSpPr/>
          <p:nvPr/>
        </p:nvGrpSpPr>
        <p:grpSpPr>
          <a:xfrm>
            <a:off x="4470187" y="2467139"/>
            <a:ext cx="4624850" cy="223608"/>
            <a:chOff x="0" y="260538"/>
            <a:chExt cx="4558268" cy="245067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Скругленный прямоугольник 4"/>
            <p:cNvSpPr txBox="1"/>
            <p:nvPr/>
          </p:nvSpPr>
          <p:spPr>
            <a:xfrm>
              <a:off x="11963" y="272502"/>
              <a:ext cx="4534342" cy="1963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/>
                <a:t>Турция:</a:t>
              </a:r>
              <a:endParaRPr lang="ru-RU" sz="1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4420522" y="2654677"/>
            <a:ext cx="468298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 smtClean="0"/>
              <a:t>BANK</a:t>
            </a:r>
            <a:r>
              <a:rPr lang="ru-RU" sz="1100" b="1" dirty="0" smtClean="0"/>
              <a:t> 1 </a:t>
            </a:r>
            <a:r>
              <a:rPr lang="ru-RU" sz="1100" dirty="0" smtClean="0"/>
              <a:t>(</a:t>
            </a:r>
            <a:r>
              <a:rPr lang="en-US" sz="1100" dirty="0" smtClean="0"/>
              <a:t>TRY</a:t>
            </a:r>
            <a:r>
              <a:rPr lang="ru-RU" sz="1100" dirty="0" smtClean="0"/>
              <a:t>, </a:t>
            </a:r>
            <a:r>
              <a:rPr lang="en-US" sz="1100" dirty="0" smtClean="0"/>
              <a:t>RUR</a:t>
            </a:r>
            <a:r>
              <a:rPr lang="ru-RU" sz="1100" dirty="0" smtClean="0"/>
              <a:t> </a:t>
            </a:r>
            <a:r>
              <a:rPr lang="ru-RU" sz="1100" dirty="0"/>
              <a:t>на </a:t>
            </a:r>
            <a:r>
              <a:rPr lang="ru-RU" sz="1100" dirty="0" smtClean="0"/>
              <a:t>Турцию + </a:t>
            </a:r>
            <a:r>
              <a:rPr lang="en-US" sz="1100" dirty="0" smtClean="0"/>
              <a:t>EUR/USD </a:t>
            </a:r>
            <a:r>
              <a:rPr lang="ru-RU" sz="1100" dirty="0"/>
              <a:t>на/от клиентов банка</a:t>
            </a:r>
            <a:r>
              <a:rPr lang="ru-RU" sz="1100" dirty="0" smtClean="0"/>
              <a:t>);</a:t>
            </a:r>
            <a:endParaRPr lang="ru-RU" sz="1100" dirty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 smtClean="0"/>
              <a:t>BANK</a:t>
            </a:r>
            <a:r>
              <a:rPr lang="ru-RU" sz="1100" b="1" dirty="0" smtClean="0"/>
              <a:t> 2 </a:t>
            </a:r>
            <a:r>
              <a:rPr lang="ru-RU" sz="1100" dirty="0" smtClean="0"/>
              <a:t>(</a:t>
            </a:r>
            <a:r>
              <a:rPr lang="en-US" sz="1100" dirty="0" smtClean="0"/>
              <a:t>TRY</a:t>
            </a:r>
            <a:r>
              <a:rPr lang="ru-RU" sz="1100" dirty="0" smtClean="0"/>
              <a:t> </a:t>
            </a:r>
            <a:r>
              <a:rPr lang="ru-RU" sz="1100" dirty="0"/>
              <a:t>на </a:t>
            </a:r>
            <a:r>
              <a:rPr lang="ru-RU" sz="1100" dirty="0" smtClean="0"/>
              <a:t>Турцию,</a:t>
            </a:r>
            <a:r>
              <a:rPr lang="en-US" sz="1100" dirty="0" smtClean="0"/>
              <a:t> </a:t>
            </a:r>
            <a:r>
              <a:rPr lang="ru-RU" sz="1100" dirty="0"/>
              <a:t>кроме </a:t>
            </a:r>
            <a:r>
              <a:rPr lang="en-US" sz="1100" dirty="0" err="1"/>
              <a:t>Denizbank</a:t>
            </a:r>
            <a:r>
              <a:rPr lang="en-US" sz="1100" dirty="0"/>
              <a:t> (DENITRISXXX)</a:t>
            </a:r>
            <a:r>
              <a:rPr lang="ru-RU" sz="1100" dirty="0" smtClean="0"/>
              <a:t>);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/>
              <a:t>BANK </a:t>
            </a:r>
            <a:r>
              <a:rPr lang="ru-RU" sz="1100" b="1" dirty="0"/>
              <a:t>3</a:t>
            </a:r>
            <a:r>
              <a:rPr lang="ru-RU" sz="1100" dirty="0" smtClean="0"/>
              <a:t> </a:t>
            </a:r>
            <a:r>
              <a:rPr lang="ru-RU" sz="1100" dirty="0"/>
              <a:t>(</a:t>
            </a:r>
            <a:r>
              <a:rPr lang="en-US" sz="1100" dirty="0"/>
              <a:t>TRY</a:t>
            </a:r>
            <a:r>
              <a:rPr lang="ru-RU" sz="1100" dirty="0"/>
              <a:t>, </a:t>
            </a:r>
            <a:r>
              <a:rPr lang="en-US" sz="1100" dirty="0"/>
              <a:t>RUR</a:t>
            </a:r>
            <a:r>
              <a:rPr lang="ru-RU" sz="1100" dirty="0"/>
              <a:t> на </a:t>
            </a:r>
            <a:r>
              <a:rPr lang="ru-RU" sz="1100" dirty="0" smtClean="0"/>
              <a:t>Турцию).</a:t>
            </a:r>
            <a:endParaRPr lang="ru-RU" sz="1100" dirty="0"/>
          </a:p>
        </p:txBody>
      </p:sp>
      <p:grpSp>
        <p:nvGrpSpPr>
          <p:cNvPr id="28" name="Группа 27"/>
          <p:cNvGrpSpPr/>
          <p:nvPr/>
        </p:nvGrpSpPr>
        <p:grpSpPr>
          <a:xfrm>
            <a:off x="4470916" y="3215976"/>
            <a:ext cx="4642512" cy="263606"/>
            <a:chOff x="0" y="260538"/>
            <a:chExt cx="4587687" cy="245067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кругленный прямоугольник 4"/>
            <p:cNvSpPr txBox="1"/>
            <p:nvPr/>
          </p:nvSpPr>
          <p:spPr>
            <a:xfrm>
              <a:off x="53345" y="264609"/>
              <a:ext cx="4534342" cy="221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/>
                <a:t>«Страны СНГ»:</a:t>
              </a:r>
              <a:endParaRPr lang="ru-RU" sz="1600" kern="1200" dirty="0"/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4420522" y="3394584"/>
            <a:ext cx="45761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200" dirty="0" smtClean="0"/>
              <a:t>USD -</a:t>
            </a:r>
            <a:r>
              <a:rPr lang="ru-RU" sz="1200" dirty="0" smtClean="0"/>
              <a:t> </a:t>
            </a:r>
            <a:r>
              <a:rPr lang="ru-RU" sz="1200" dirty="0"/>
              <a:t>без ограничений на Армению, Грузию, Узбекистан, а также </a:t>
            </a:r>
            <a:r>
              <a:rPr lang="ru-RU" sz="1200" dirty="0" smtClean="0"/>
              <a:t>клиентов</a:t>
            </a:r>
            <a:r>
              <a:rPr lang="en-US" sz="1200" dirty="0" smtClean="0"/>
              <a:t> </a:t>
            </a:r>
            <a:r>
              <a:rPr lang="ru-RU" sz="1200" dirty="0" smtClean="0"/>
              <a:t>прямых банков-корреспондентов в Узбекистане/ Казахстане/ Азербайджане);</a:t>
            </a:r>
            <a:endParaRPr lang="en-US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200" dirty="0" smtClean="0"/>
              <a:t>EUR</a:t>
            </a:r>
            <a:r>
              <a:rPr lang="ru-RU" sz="1200" dirty="0" smtClean="0"/>
              <a:t> </a:t>
            </a:r>
            <a:r>
              <a:rPr lang="ru-RU" sz="1200" dirty="0"/>
              <a:t>- </a:t>
            </a:r>
            <a:r>
              <a:rPr lang="ru-RU" sz="1200" dirty="0" smtClean="0"/>
              <a:t>без </a:t>
            </a:r>
            <a:r>
              <a:rPr lang="ru-RU" sz="1200" dirty="0"/>
              <a:t>ограничений на Армению</a:t>
            </a:r>
            <a:r>
              <a:rPr lang="ru-RU" sz="1200" dirty="0" smtClean="0"/>
              <a:t>, </a:t>
            </a:r>
            <a:r>
              <a:rPr lang="ru-RU" sz="1200" dirty="0"/>
              <a:t>а также клиентов прямых </a:t>
            </a:r>
            <a:r>
              <a:rPr lang="ru-RU" sz="1200" dirty="0" smtClean="0"/>
              <a:t>корреспондентов </a:t>
            </a:r>
            <a:r>
              <a:rPr lang="ru-RU" sz="1200" dirty="0"/>
              <a:t>в Узбекистане/ Казахстане/Азербайджане</a:t>
            </a:r>
            <a:r>
              <a:rPr lang="ru-RU" sz="1200" dirty="0" smtClean="0"/>
              <a:t>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200" dirty="0" smtClean="0"/>
              <a:t>Национальные валюты и рубли – без ограничений.</a:t>
            </a:r>
            <a:endParaRPr lang="en-US" sz="1200" dirty="0"/>
          </a:p>
        </p:txBody>
      </p:sp>
      <p:grpSp>
        <p:nvGrpSpPr>
          <p:cNvPr id="32" name="Группа 31"/>
          <p:cNvGrpSpPr/>
          <p:nvPr/>
        </p:nvGrpSpPr>
        <p:grpSpPr>
          <a:xfrm>
            <a:off x="4494833" y="4523669"/>
            <a:ext cx="4570922" cy="248763"/>
            <a:chOff x="0" y="260538"/>
            <a:chExt cx="4558268" cy="248763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 txBox="1"/>
            <p:nvPr/>
          </p:nvSpPr>
          <p:spPr>
            <a:xfrm>
              <a:off x="11962" y="288160"/>
              <a:ext cx="4534342" cy="221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/>
                <a:t>Южная Африка</a:t>
              </a:r>
              <a:r>
                <a:rPr lang="ru-RU" sz="1600" kern="1200" dirty="0" smtClean="0"/>
                <a:t>:</a:t>
              </a:r>
              <a:endParaRPr lang="ru-RU" sz="1600" kern="1200" dirty="0"/>
            </a:p>
          </p:txBody>
        </p:sp>
      </p:grpSp>
      <p:sp>
        <p:nvSpPr>
          <p:cNvPr id="35" name="Прямоугольник 34"/>
          <p:cNvSpPr/>
          <p:nvPr/>
        </p:nvSpPr>
        <p:spPr>
          <a:xfrm>
            <a:off x="4438830" y="4725146"/>
            <a:ext cx="45839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/>
              <a:t>BANK </a:t>
            </a:r>
            <a:r>
              <a:rPr lang="en-US" sz="1100" b="1" dirty="0" smtClean="0"/>
              <a:t>1</a:t>
            </a:r>
            <a:r>
              <a:rPr lang="ru-RU" sz="1100" b="1" dirty="0" smtClean="0"/>
              <a:t> </a:t>
            </a:r>
            <a:r>
              <a:rPr lang="ru-RU" sz="1100" dirty="0" smtClean="0"/>
              <a:t>(рэнд ЮАР на Африку);</a:t>
            </a:r>
            <a:endParaRPr lang="ru-RU" sz="1100" dirty="0"/>
          </a:p>
        </p:txBody>
      </p:sp>
      <p:grpSp>
        <p:nvGrpSpPr>
          <p:cNvPr id="36" name="Группа 35"/>
          <p:cNvGrpSpPr/>
          <p:nvPr/>
        </p:nvGrpSpPr>
        <p:grpSpPr>
          <a:xfrm>
            <a:off x="4474836" y="5334016"/>
            <a:ext cx="4590950" cy="248763"/>
            <a:chOff x="0" y="260538"/>
            <a:chExt cx="4558268" cy="248763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Скругленный прямоугольник 4"/>
            <p:cNvSpPr txBox="1"/>
            <p:nvPr/>
          </p:nvSpPr>
          <p:spPr>
            <a:xfrm>
              <a:off x="11962" y="288160"/>
              <a:ext cx="4534342" cy="221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/>
                <a:t>Вьетнам</a:t>
              </a:r>
              <a:r>
                <a:rPr lang="ru-RU" sz="1600" kern="1200" dirty="0" smtClean="0"/>
                <a:t>:</a:t>
              </a:r>
              <a:endParaRPr lang="ru-RU" sz="1600" kern="1200" dirty="0"/>
            </a:p>
          </p:txBody>
        </p:sp>
      </p:grpSp>
      <p:sp>
        <p:nvSpPr>
          <p:cNvPr id="39" name="Прямоугольник 38"/>
          <p:cNvSpPr/>
          <p:nvPr/>
        </p:nvSpPr>
        <p:spPr>
          <a:xfrm>
            <a:off x="4420522" y="5536991"/>
            <a:ext cx="45839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/>
              <a:t>BANK </a:t>
            </a:r>
            <a:r>
              <a:rPr lang="en-US" sz="1100" b="1" dirty="0" smtClean="0"/>
              <a:t>1</a:t>
            </a:r>
            <a:r>
              <a:rPr lang="ru-RU" sz="1100" b="1" dirty="0" smtClean="0"/>
              <a:t> </a:t>
            </a:r>
            <a:r>
              <a:rPr lang="ru-RU" sz="1100" dirty="0" smtClean="0"/>
              <a:t>(донги на Вьетнам);</a:t>
            </a:r>
            <a:endParaRPr lang="ru-RU" sz="11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10" y="1319701"/>
            <a:ext cx="4310381" cy="5036649"/>
          </a:xfrm>
          <a:prstGeom prst="rect">
            <a:avLst/>
          </a:prstGeom>
        </p:spPr>
      </p:pic>
      <p:grpSp>
        <p:nvGrpSpPr>
          <p:cNvPr id="44" name="Группа 43"/>
          <p:cNvGrpSpPr/>
          <p:nvPr/>
        </p:nvGrpSpPr>
        <p:grpSpPr>
          <a:xfrm>
            <a:off x="4482803" y="4936365"/>
            <a:ext cx="4595012" cy="248763"/>
            <a:chOff x="0" y="260538"/>
            <a:chExt cx="4558268" cy="248763"/>
          </a:xfrm>
        </p:grpSpPr>
        <p:sp>
          <p:nvSpPr>
            <p:cNvPr id="45" name="Скругленный прямоугольник 44"/>
            <p:cNvSpPr/>
            <p:nvPr/>
          </p:nvSpPr>
          <p:spPr>
            <a:xfrm>
              <a:off x="0" y="260538"/>
              <a:ext cx="4558268" cy="24506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Скругленный прямоугольник 4"/>
            <p:cNvSpPr txBox="1"/>
            <p:nvPr/>
          </p:nvSpPr>
          <p:spPr>
            <a:xfrm>
              <a:off x="11962" y="288160"/>
              <a:ext cx="4534342" cy="221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 smtClean="0"/>
                <a:t>Бразилия</a:t>
              </a:r>
              <a:r>
                <a:rPr lang="ru-RU" sz="1600" kern="1200" dirty="0" smtClean="0"/>
                <a:t>:</a:t>
              </a:r>
              <a:endParaRPr lang="ru-RU" sz="1600" kern="1200" dirty="0"/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4400804" y="5139340"/>
            <a:ext cx="45839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b="1" dirty="0"/>
              <a:t>BANK </a:t>
            </a:r>
            <a:r>
              <a:rPr lang="en-US" sz="1100" b="1" dirty="0" smtClean="0"/>
              <a:t>1</a:t>
            </a:r>
            <a:r>
              <a:rPr lang="ru-RU" sz="1100" b="1" dirty="0" smtClean="0"/>
              <a:t> </a:t>
            </a:r>
            <a:r>
              <a:rPr lang="ru-RU" sz="1100" dirty="0" smtClean="0"/>
              <a:t>(бразильский реал на Бразилию);</a:t>
            </a:r>
            <a:endParaRPr lang="ru-RU" sz="11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136074" y="6396691"/>
            <a:ext cx="35606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000" i="1" dirty="0" smtClean="0"/>
              <a:t>*- </a:t>
            </a:r>
            <a:r>
              <a:rPr lang="ru-RU" sz="1000" i="1" dirty="0" smtClean="0"/>
              <a:t>Политика ПСКБ направлена на минимизацию работы с «токсичными валютами»</a:t>
            </a:r>
            <a:endParaRPr lang="ru-RU" sz="1000" i="1" dirty="0"/>
          </a:p>
        </p:txBody>
      </p:sp>
    </p:spTree>
    <p:extLst>
      <p:ext uri="{BB962C8B-B14F-4D97-AF65-F5344CB8AC3E}">
        <p14:creationId xmlns:p14="http://schemas.microsoft.com/office/powerpoint/2010/main" val="266358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600200"/>
            <a:ext cx="8915400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34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B3369-7666-44EB-AEA9-5FA9440DB40A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025" name="Picture 1" descr="cid:image001.png@01D7F33B.698C9580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171" y="4388828"/>
            <a:ext cx="3048000" cy="85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914400"/>
            <a:ext cx="3352801" cy="4571999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419171" y="1264628"/>
            <a:ext cx="3496230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Суровцев</a:t>
            </a:r>
            <a:r>
              <a:rPr kumimoji="0" lang="ru-RU" altLang="ru-RU" sz="2000" b="1" u="none" strike="noStrike" cap="none" normalizeH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Андрей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u="none" strike="noStrike" cap="none" normalizeH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Вячеславович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1" u="none" strike="noStrike" cap="none" normalizeH="0" dirty="0" smtClean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Заместитель Директора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Департамента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внешнеэкономической деятельности (ВЭД)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0" u="none" strike="noStrike" cap="none" normalizeH="0" baseline="0" dirty="0" smtClean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+ 7 812 332-26-26 </a:t>
            </a:r>
            <a:r>
              <a:rPr lang="ru-RU" altLang="ru-RU" i="1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(доб.7214)</a:t>
            </a:r>
            <a:endParaRPr kumimoji="0" lang="ru-RU" altLang="ru-RU" b="0" i="1" u="none" strike="noStrike" cap="none" normalizeH="0" baseline="0" dirty="0" smtClean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+ 7 921 919-43-03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i="1" dirty="0">
                <a:solidFill>
                  <a:schemeClr val="tx1">
                    <a:lumMod val="50000"/>
                  </a:schemeClr>
                </a:solidFill>
              </a:rPr>
              <a:t>AVSurovtsev@pscb.ru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56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92">
      <a:dk1>
        <a:srgbClr val="343434"/>
      </a:dk1>
      <a:lt1>
        <a:srgbClr val="FFFFFF"/>
      </a:lt1>
      <a:dk2>
        <a:srgbClr val="343434"/>
      </a:dk2>
      <a:lt2>
        <a:srgbClr val="1D6FA7"/>
      </a:lt2>
      <a:accent1>
        <a:srgbClr val="097685"/>
      </a:accent1>
      <a:accent2>
        <a:srgbClr val="0DA6BB"/>
      </a:accent2>
      <a:accent3>
        <a:srgbClr val="10D0EA"/>
      </a:accent3>
      <a:accent4>
        <a:srgbClr val="6DD9FF"/>
      </a:accent4>
      <a:accent5>
        <a:srgbClr val="017AB2"/>
      </a:accent5>
      <a:accent6>
        <a:srgbClr val="014A6B"/>
      </a:accent6>
      <a:hlink>
        <a:srgbClr val="69CFFE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Custom 92">
      <a:dk1>
        <a:srgbClr val="343434"/>
      </a:dk1>
      <a:lt1>
        <a:srgbClr val="FFFFFF"/>
      </a:lt1>
      <a:dk2>
        <a:srgbClr val="343434"/>
      </a:dk2>
      <a:lt2>
        <a:srgbClr val="1D6FA7"/>
      </a:lt2>
      <a:accent1>
        <a:srgbClr val="097685"/>
      </a:accent1>
      <a:accent2>
        <a:srgbClr val="0DA6BB"/>
      </a:accent2>
      <a:accent3>
        <a:srgbClr val="10D0EA"/>
      </a:accent3>
      <a:accent4>
        <a:srgbClr val="6DD9FF"/>
      </a:accent4>
      <a:accent5>
        <a:srgbClr val="017AB2"/>
      </a:accent5>
      <a:accent6>
        <a:srgbClr val="014A6B"/>
      </a:accent6>
      <a:hlink>
        <a:srgbClr val="69CFFE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5_Office Theme">
  <a:themeElements>
    <a:clrScheme name="Custom 92">
      <a:dk1>
        <a:srgbClr val="343434"/>
      </a:dk1>
      <a:lt1>
        <a:srgbClr val="FFFFFF"/>
      </a:lt1>
      <a:dk2>
        <a:srgbClr val="343434"/>
      </a:dk2>
      <a:lt2>
        <a:srgbClr val="1D6FA7"/>
      </a:lt2>
      <a:accent1>
        <a:srgbClr val="097685"/>
      </a:accent1>
      <a:accent2>
        <a:srgbClr val="0DA6BB"/>
      </a:accent2>
      <a:accent3>
        <a:srgbClr val="10D0EA"/>
      </a:accent3>
      <a:accent4>
        <a:srgbClr val="6DD9FF"/>
      </a:accent4>
      <a:accent5>
        <a:srgbClr val="017AB2"/>
      </a:accent5>
      <a:accent6>
        <a:srgbClr val="014A6B"/>
      </a:accent6>
      <a:hlink>
        <a:srgbClr val="69CFFE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2334</TotalTime>
  <Words>1678</Words>
  <Application>Microsoft Office PowerPoint</Application>
  <PresentationFormat>Экран (4:3)</PresentationFormat>
  <Paragraphs>236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Office Theme</vt:lpstr>
      <vt:lpstr>1_Office Theme</vt:lpstr>
      <vt:lpstr>15_Office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Суровцев Андрей Вячеславович</cp:lastModifiedBy>
  <cp:revision>323</cp:revision>
  <cp:lastPrinted>2023-04-12T13:47:35Z</cp:lastPrinted>
  <dcterms:created xsi:type="dcterms:W3CDTF">2012-04-26T17:06:14Z</dcterms:created>
  <dcterms:modified xsi:type="dcterms:W3CDTF">2023-04-13T06:50:23Z</dcterms:modified>
</cp:coreProperties>
</file>